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4" r:id="rId2"/>
  </p:sldMasterIdLst>
  <p:notesMasterIdLst>
    <p:notesMasterId r:id="rId16"/>
  </p:notesMasterIdLst>
  <p:sldIdLst>
    <p:sldId id="13132" r:id="rId3"/>
    <p:sldId id="2147472668" r:id="rId4"/>
    <p:sldId id="2147472677" r:id="rId5"/>
    <p:sldId id="2147472679" r:id="rId6"/>
    <p:sldId id="2147472753" r:id="rId7"/>
    <p:sldId id="2147472719" r:id="rId8"/>
    <p:sldId id="2147472680" r:id="rId9"/>
    <p:sldId id="2147472720" r:id="rId10"/>
    <p:sldId id="2147472721" r:id="rId11"/>
    <p:sldId id="2147472722" r:id="rId12"/>
    <p:sldId id="2147472718" r:id="rId13"/>
    <p:sldId id="2147472681" r:id="rId14"/>
    <p:sldId id="214747275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73104"/>
  </p:normalViewPr>
  <p:slideViewPr>
    <p:cSldViewPr snapToGrid="0">
      <p:cViewPr varScale="1">
        <p:scale>
          <a:sx n="82" d="100"/>
          <a:sy n="82" d="100"/>
        </p:scale>
        <p:origin x="20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15:54.757" v="28" actId="20577"/>
      <pc:docMkLst>
        <pc:docMk/>
      </pc:docMkLst>
      <pc:sldChg chg="delSp modSp mod">
        <pc:chgData name="Jonas Söderholm" userId="b146546c-6bf2-46e5-8a26-00cca8510547" providerId="ADAL" clId="{1BA6AFD4-5626-5074-83B3-37EDF692C4D5}" dt="2026-09-09T14:15:54.757" v="28" actId="20577"/>
        <pc:sldMkLst>
          <pc:docMk/>
          <pc:sldMk cId="3846850421" sldId="13132"/>
        </pc:sldMkLst>
        <pc:spChg chg="mod">
          <ac:chgData name="Jonas Söderholm" userId="b146546c-6bf2-46e5-8a26-00cca8510547" providerId="ADAL" clId="{1BA6AFD4-5626-5074-83B3-37EDF692C4D5}" dt="2026-09-09T14:15:54.757" v="28" actId="20577"/>
          <ac:spMkLst>
            <pc:docMk/>
            <pc:sldMk cId="3846850421" sldId="13132"/>
            <ac:spMk id="2" creationId="{D0CA896B-59F5-E234-25F8-36FDCBC463F9}"/>
          </ac:spMkLst>
        </pc:spChg>
        <pc:spChg chg="mod">
          <ac:chgData name="Jonas Söderholm" userId="b146546c-6bf2-46e5-8a26-00cca8510547" providerId="ADAL" clId="{1BA6AFD4-5626-5074-83B3-37EDF692C4D5}" dt="2026-09-01T12:56:04.279" v="20"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15:52.095" v="27" actId="478"/>
          <ac:spMkLst>
            <pc:docMk/>
            <pc:sldMk cId="3846850421" sldId="13132"/>
            <ac:spMk id="6" creationId="{0A61E0A8-5D71-1D39-116C-E4F099D1E3CE}"/>
          </ac:spMkLst>
        </pc:spChg>
      </pc:sldChg>
      <pc:sldChg chg="addSp delSp modSp mod">
        <pc:chgData name="Jonas Söderholm" userId="b146546c-6bf2-46e5-8a26-00cca8510547" providerId="ADAL" clId="{1BA6AFD4-5626-5074-83B3-37EDF692C4D5}" dt="2026-09-01T12:57:17.768" v="26"/>
        <pc:sldMkLst>
          <pc:docMk/>
          <pc:sldMk cId="3215305029" sldId="2147472754"/>
        </pc:sldMkLst>
        <pc:spChg chg="mod">
          <ac:chgData name="Jonas Söderholm" userId="b146546c-6bf2-46e5-8a26-00cca8510547" providerId="ADAL" clId="{1BA6AFD4-5626-5074-83B3-37EDF692C4D5}" dt="2026-09-01T12:57:12.414" v="24" actId="20577"/>
          <ac:spMkLst>
            <pc:docMk/>
            <pc:sldMk cId="3215305029" sldId="2147472754"/>
            <ac:spMk id="3" creationId="{13C73636-8E41-F9A0-63D5-7D65DBFEB427}"/>
          </ac:spMkLst>
        </pc:spChg>
        <pc:spChg chg="add mod">
          <ac:chgData name="Jonas Söderholm" userId="b146546c-6bf2-46e5-8a26-00cca8510547" providerId="ADAL" clId="{1BA6AFD4-5626-5074-83B3-37EDF692C4D5}" dt="2026-09-01T12:57:17.768" v="26"/>
          <ac:spMkLst>
            <pc:docMk/>
            <pc:sldMk cId="3215305029" sldId="2147472754"/>
            <ac:spMk id="4" creationId="{F9D703F8-EE18-CA16-EBF6-790F20271A5D}"/>
          </ac:spMkLst>
        </pc:spChg>
      </pc:sldChg>
      <pc:sldMasterChg chg="modSp mod">
        <pc:chgData name="Jonas Söderholm" userId="b146546c-6bf2-46e5-8a26-00cca8510547" providerId="ADAL" clId="{1BA6AFD4-5626-5074-83B3-37EDF692C4D5}" dt="2026-09-01T12:56:18.001" v="22" actId="20577"/>
        <pc:sldMasterMkLst>
          <pc:docMk/>
          <pc:sldMasterMk cId="1106230975" sldId="2147483660"/>
        </pc:sldMasterMkLst>
        <pc:spChg chg="mod">
          <ac:chgData name="Jonas Söderholm" userId="b146546c-6bf2-46e5-8a26-00cca8510547" providerId="ADAL" clId="{1BA6AFD4-5626-5074-83B3-37EDF692C4D5}" dt="2026-09-01T12:56:18.001" v="22" actId="20577"/>
          <ac:spMkLst>
            <pc:docMk/>
            <pc:sldMasterMk cId="1106230975" sldId="2147483660"/>
            <ac:spMk id="3" creationId="{9E0B0775-4108-F11F-E8AE-498AFD62C8D5}"/>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78373316119749"/>
          <c:y val="4.7499251130274769E-2"/>
          <c:w val="0.74903755595297306"/>
          <c:h val="0.81008935775368318"/>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Sheet1!$B$2:$B$14</c:f>
              <c:numCache>
                <c:formatCode>General</c:formatCode>
                <c:ptCount val="13"/>
              </c:numCache>
            </c:numRef>
          </c:val>
          <c:extLst>
            <c:ext xmlns:c16="http://schemas.microsoft.com/office/drawing/2014/chart" uri="{C3380CC4-5D6E-409C-BE32-E72D297353CC}">
              <c16:uniqueId val="{00000000-7E20-49CB-8280-9EAB68AEAFDB}"/>
            </c:ext>
          </c:extLst>
        </c:ser>
        <c:dLbls>
          <c:showLegendKey val="0"/>
          <c:showVal val="0"/>
          <c:showCatName val="0"/>
          <c:showSerName val="0"/>
          <c:showPercent val="0"/>
          <c:showBubbleSize val="0"/>
        </c:dLbls>
        <c:gapWidth val="219"/>
        <c:overlap val="-27"/>
        <c:axId val="459620368"/>
        <c:axId val="459620728"/>
      </c:barChart>
      <c:catAx>
        <c:axId val="45962036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Time (months)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728"/>
        <c:crosses val="autoZero"/>
        <c:auto val="1"/>
        <c:lblAlgn val="ctr"/>
        <c:lblOffset val="100"/>
        <c:noMultiLvlLbl val="0"/>
      </c:catAx>
      <c:valAx>
        <c:axId val="459620728"/>
        <c:scaling>
          <c:orientation val="minMax"/>
          <c:max val="1"/>
        </c:scaling>
        <c:delete val="0"/>
        <c:axPos val="l"/>
        <c:title>
          <c:tx>
            <c:rich>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PFS Probability</a:t>
                </a:r>
              </a:p>
            </c:rich>
          </c:tx>
          <c:layout>
            <c:manualLayout>
              <c:xMode val="edge"/>
              <c:yMode val="edge"/>
              <c:x val="0"/>
              <c:y val="0.2736575373181441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368"/>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Trebuchet MS" panose="020B0603020202020204" pitchFamily="34" charset="0"/>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22302881511973"/>
          <c:y val="4.7499251130274769E-2"/>
          <c:w val="0.73559826029905073"/>
          <c:h val="0.81008935775368318"/>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Sheet1!$B$2:$B$12</c:f>
              <c:numCache>
                <c:formatCode>General</c:formatCode>
                <c:ptCount val="11"/>
              </c:numCache>
            </c:numRef>
          </c:val>
          <c:extLst>
            <c:ext xmlns:c16="http://schemas.microsoft.com/office/drawing/2014/chart" uri="{C3380CC4-5D6E-409C-BE32-E72D297353CC}">
              <c16:uniqueId val="{00000000-F469-4739-BF2B-9C37635C58B3}"/>
            </c:ext>
          </c:extLst>
        </c:ser>
        <c:dLbls>
          <c:showLegendKey val="0"/>
          <c:showVal val="0"/>
          <c:showCatName val="0"/>
          <c:showSerName val="0"/>
          <c:showPercent val="0"/>
          <c:showBubbleSize val="0"/>
        </c:dLbls>
        <c:gapWidth val="219"/>
        <c:overlap val="-27"/>
        <c:axId val="459620368"/>
        <c:axId val="459620728"/>
      </c:barChart>
      <c:catAx>
        <c:axId val="45962036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Time (months)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728"/>
        <c:crosses val="autoZero"/>
        <c:auto val="1"/>
        <c:lblAlgn val="ctr"/>
        <c:lblOffset val="100"/>
        <c:noMultiLvlLbl val="0"/>
      </c:catAx>
      <c:valAx>
        <c:axId val="459620728"/>
        <c:scaling>
          <c:orientation val="minMax"/>
          <c:max val="1"/>
        </c:scaling>
        <c:delete val="0"/>
        <c:axPos val="l"/>
        <c:title>
          <c:tx>
            <c:rich>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PFS Probability</a:t>
                </a:r>
              </a:p>
            </c:rich>
          </c:tx>
          <c:layout>
            <c:manualLayout>
              <c:xMode val="edge"/>
              <c:yMode val="edge"/>
              <c:x val="3.359823913480566E-3"/>
              <c:y val="0.2681280024915856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368"/>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Trebuchet MS" panose="020B0603020202020204" pitchFamily="34" charset="0"/>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78373316119749"/>
          <c:y val="4.7499251130274769E-2"/>
          <c:w val="0.74903755595297306"/>
          <c:h val="0.81008935775368318"/>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Sheet1!$A$2:$A$14</c:f>
              <c:numCache>
                <c:formatCode>General</c:formatCode>
                <c:ptCount val="13"/>
                <c:pt idx="0">
                  <c:v>0</c:v>
                </c:pt>
                <c:pt idx="1">
                  <c:v>1</c:v>
                </c:pt>
                <c:pt idx="2">
                  <c:v>2</c:v>
                </c:pt>
                <c:pt idx="3">
                  <c:v>3</c:v>
                </c:pt>
                <c:pt idx="4">
                  <c:v>4</c:v>
                </c:pt>
                <c:pt idx="5">
                  <c:v>5</c:v>
                </c:pt>
                <c:pt idx="6">
                  <c:v>6</c:v>
                </c:pt>
                <c:pt idx="7">
                  <c:v>7</c:v>
                </c:pt>
                <c:pt idx="8">
                  <c:v>8</c:v>
                </c:pt>
                <c:pt idx="9">
                  <c:v>9</c:v>
                </c:pt>
                <c:pt idx="10">
                  <c:v>10</c:v>
                </c:pt>
                <c:pt idx="11">
                  <c:v>11</c:v>
                </c:pt>
                <c:pt idx="12">
                  <c:v>12</c:v>
                </c:pt>
              </c:numCache>
            </c:numRef>
          </c:cat>
          <c:val>
            <c:numRef>
              <c:f>Sheet1!$B$2:$B$14</c:f>
              <c:numCache>
                <c:formatCode>General</c:formatCode>
                <c:ptCount val="13"/>
              </c:numCache>
            </c:numRef>
          </c:val>
          <c:extLst>
            <c:ext xmlns:c16="http://schemas.microsoft.com/office/drawing/2014/chart" uri="{C3380CC4-5D6E-409C-BE32-E72D297353CC}">
              <c16:uniqueId val="{00000000-1F81-4C9F-8A57-D187951F3C03}"/>
            </c:ext>
          </c:extLst>
        </c:ser>
        <c:dLbls>
          <c:showLegendKey val="0"/>
          <c:showVal val="0"/>
          <c:showCatName val="0"/>
          <c:showSerName val="0"/>
          <c:showPercent val="0"/>
          <c:showBubbleSize val="0"/>
        </c:dLbls>
        <c:gapWidth val="219"/>
        <c:overlap val="-27"/>
        <c:axId val="459620368"/>
        <c:axId val="459620728"/>
      </c:barChart>
      <c:catAx>
        <c:axId val="45962036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Time (months)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728"/>
        <c:crosses val="autoZero"/>
        <c:auto val="1"/>
        <c:lblAlgn val="ctr"/>
        <c:lblOffset val="100"/>
        <c:noMultiLvlLbl val="0"/>
      </c:catAx>
      <c:valAx>
        <c:axId val="459620728"/>
        <c:scaling>
          <c:orientation val="minMax"/>
          <c:max val="1"/>
        </c:scaling>
        <c:delete val="0"/>
        <c:axPos val="l"/>
        <c:title>
          <c:tx>
            <c:rich>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r>
                  <a:rPr lang="en-US">
                    <a:solidFill>
                      <a:schemeClr val="accent6"/>
                    </a:solidFill>
                  </a:rPr>
                  <a:t>PFS Probability</a:t>
                </a:r>
              </a:p>
            </c:rich>
          </c:tx>
          <c:layout>
            <c:manualLayout>
              <c:xMode val="edge"/>
              <c:yMode val="edge"/>
              <c:x val="3.359823913480566E-3"/>
              <c:y val="0.2681280024915856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title>
        <c:numFmt formatCode="#,##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accent6"/>
                </a:solidFill>
                <a:latin typeface="Trebuchet MS" panose="020B0603020202020204" pitchFamily="34" charset="0"/>
                <a:ea typeface="+mn-ea"/>
                <a:cs typeface="+mn-cs"/>
              </a:defRPr>
            </a:pPr>
            <a:endParaRPr lang="sv-SE"/>
          </a:p>
        </c:txPr>
        <c:crossAx val="459620368"/>
        <c:crosses val="autoZero"/>
        <c:crossBetween val="midCat"/>
        <c:majorUnit val="0.2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Trebuchet MS" panose="020B0603020202020204"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F13DD-A717-0343-A946-C4D0BB07970D}"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23F695-DB75-9041-9681-B34C91729B37}" type="slidenum">
              <a:rPr lang="en-US" smtClean="0"/>
              <a:t>‹#›</a:t>
            </a:fld>
            <a:endParaRPr lang="en-US"/>
          </a:p>
        </p:txBody>
      </p:sp>
    </p:spTree>
    <p:extLst>
      <p:ext uri="{BB962C8B-B14F-4D97-AF65-F5344CB8AC3E}">
        <p14:creationId xmlns:p14="http://schemas.microsoft.com/office/powerpoint/2010/main" val="714762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03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60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7387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6081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273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097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624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533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45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643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016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25624854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39915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404341900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35176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66666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260011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80300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68182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554054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227374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39426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53811831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614376487"/>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3431268470"/>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256775425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18521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710614890"/>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41222383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2491153370"/>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263791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283299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604808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1093941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0665723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9880666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6910614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415030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65035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949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6855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87152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7403033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F062A407-604C-4B22-BD79-1681EBA351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685304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9274177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1665061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417916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898527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729998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8362662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7043737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8727120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9217683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8696761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1521418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fld id="{4BEAA09E-D67E-864E-8466-C38E88600C4F}" type="slidenum">
              <a:rPr lang="en-US" smtClean="0"/>
              <a:pPr/>
              <a:t>‹#›</a:t>
            </a:fld>
            <a:endParaRPr lang="en-US"/>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9E0B0775-4108-F11F-E8AE-498AFD62C8D5}"/>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SE-TRO-0249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1062309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5238502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123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PRIMED: Prophylactic Loperamide and G-CSF - PFS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&amp; HR+/HER2-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Pérez-García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SABCS 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SE-TRO-0249 Date of preparation Sept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sz="half" idx="1"/>
          </p:nvPr>
        </p:nvSpPr>
        <p:spPr/>
        <p:txBody>
          <a:bodyPr/>
          <a:lstStyle/>
          <a:p>
            <a:pPr marL="0" indent="0">
              <a:buNone/>
            </a:pPr>
            <a:endParaRPr lang="en-US" sz="800"/>
          </a:p>
        </p:txBody>
      </p:sp>
      <p:pic>
        <p:nvPicPr>
          <p:cNvPr id="4" name="Picture 3" descr="A picture containing text&#10;&#10;Description automatically generated">
            <a:extLst>
              <a:ext uri="{FF2B5EF4-FFF2-40B4-BE49-F238E27FC236}">
                <a16:creationId xmlns:a16="http://schemas.microsoft.com/office/drawing/2014/main" id="{51F0190D-D739-4546-8B89-0D4F1DC812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5" name="Text Placeholder 2">
            <a:extLst>
              <a:ext uri="{FF2B5EF4-FFF2-40B4-BE49-F238E27FC236}">
                <a16:creationId xmlns:a16="http://schemas.microsoft.com/office/drawing/2014/main" id="{A9525EC7-12D0-430A-B5B6-D3B1CC1DE63F}"/>
              </a:ext>
            </a:extLst>
          </p:cNvPr>
          <p:cNvSpPr txBox="1">
            <a:spLocks/>
          </p:cNvSpPr>
          <p:nvPr/>
        </p:nvSpPr>
        <p:spPr>
          <a:xfrm>
            <a:off x="5788404" y="601662"/>
            <a:ext cx="6170233" cy="5654675"/>
          </a:xfrm>
          <a:prstGeom prst="rect">
            <a:avLst/>
          </a:prstGeom>
        </p:spPr>
        <p:txBody>
          <a:bodyPr vert="horz" lIns="91440" tIns="45720" rIns="91440" bIns="45720" rtlCol="0" anchor="ctr">
            <a:normAutofit fontScale="32500" lnSpcReduction="20000"/>
          </a:bodyPr>
          <a:lstStyle>
            <a:lvl1pPr marL="0" indent="0" algn="r" defTabSz="914400" rtl="0" eaLnBrk="1" latinLnBrk="0" hangingPunct="1">
              <a:lnSpc>
                <a:spcPct val="114000"/>
              </a:lnSpc>
              <a:spcBef>
                <a:spcPts val="0"/>
              </a:spcBef>
              <a:spcAft>
                <a:spcPts val="600"/>
              </a:spcAft>
              <a:buClr>
                <a:schemeClr val="tx1"/>
              </a:buClr>
              <a:buSzPct val="65000"/>
              <a:buFont typeface="Monaco" pitchFamily="2" charset="77"/>
              <a:buNone/>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IE" sz="74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Efficacy Analysis and Updated Safety from the Phase 2 PRIMED Study of Prophylactic Granulocyte-Colony Stimulating Factor (G-CSF) and Loperamide for Patients (pts) with HER2-negative Advanced Breast Cancer (ABC) Treated with Sacituzumab </a:t>
            </a:r>
            <a:r>
              <a:rPr kumimoji="0" lang="en-IE" sz="7400" b="0" i="0" u="none" strike="noStrike" kern="1600" cap="none" spc="-50" normalizeH="0" baseline="0" noProof="0" dirty="0" err="1">
                <a:ln>
                  <a:noFill/>
                </a:ln>
                <a:solidFill>
                  <a:srgbClr val="54565B"/>
                </a:solidFill>
                <a:effectLst/>
                <a:uLnTx/>
                <a:uFillTx/>
                <a:latin typeface="Trebuchet MS" panose="020B0603020202020204" pitchFamily="34" charset="0"/>
                <a:ea typeface="+mn-ea"/>
                <a:cs typeface="+mn-cs"/>
              </a:rPr>
              <a:t>Govitecan</a:t>
            </a:r>
            <a:r>
              <a:rPr kumimoji="0" lang="en-IE" sz="74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 (SG)</a:t>
            </a: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US" sz="43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Poster # </a:t>
            </a:r>
            <a:r>
              <a:rPr kumimoji="0" lang="en-US" sz="4300" b="1" i="0" u="none" strike="noStrike" kern="1200" cap="none" spc="0" normalizeH="0" baseline="0" noProof="0" dirty="0">
                <a:ln>
                  <a:noFill/>
                </a:ln>
                <a:solidFill>
                  <a:srgbClr val="54565B"/>
                </a:solidFill>
                <a:effectLst/>
                <a:uLnTx/>
                <a:uFillTx/>
                <a:latin typeface="Trebuchet MS" panose="020B0603020202020204" pitchFamily="34" charset="0"/>
                <a:ea typeface="+mn-ea"/>
                <a:cs typeface="+mn-cs"/>
              </a:rPr>
              <a:t>P1-02-06</a:t>
            </a: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US" sz="4300" b="0" i="0" u="none" strike="noStrike" kern="1600" cap="none" spc="-50" normalizeH="0" baseline="0" noProof="0" dirty="0">
                <a:ln>
                  <a:noFill/>
                </a:ln>
                <a:solidFill>
                  <a:srgbClr val="54565B"/>
                </a:solidFill>
                <a:effectLst/>
                <a:uLnTx/>
                <a:uFillTx/>
                <a:latin typeface="Trebuchet MS" panose="020B0603020202020204"/>
                <a:ea typeface="+mn-ea"/>
                <a:cs typeface="+mn-cs"/>
              </a:rPr>
              <a:t>​</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José Manuel Pérez-García</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1,2</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María Gion </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1,3,4</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Manuel Ruiz-Borrego</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5</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Isabel Blancas</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6,7,8</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Elena López-Miranda</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1,3</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Salvador Blanch</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9</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4300" b="0" i="0" u="none" strike="noStrike" kern="1600" cap="none" spc="-50" normalizeH="0" baseline="0" noProof="0" dirty="0" err="1">
                <a:ln>
                  <a:noFill/>
                </a:ln>
                <a:solidFill>
                  <a:srgbClr val="54565B"/>
                </a:solidFill>
                <a:effectLst/>
                <a:uLnTx/>
                <a:uFillTx/>
                <a:latin typeface="Trebuchet MS" panose="020B0603020202020204"/>
                <a:ea typeface="+mn-ea"/>
                <a:cs typeface="+mn-cs"/>
              </a:rPr>
              <a:t>Sabela</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Recalde</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10</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Lourdes Calvo</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11</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Xavier González</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12</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4300" b="0" i="0" u="none" strike="noStrike" kern="1600" cap="none" spc="-50" normalizeH="0" baseline="0" noProof="0" dirty="0" err="1">
                <a:ln>
                  <a:noFill/>
                </a:ln>
                <a:solidFill>
                  <a:srgbClr val="54565B"/>
                </a:solidFill>
                <a:effectLst/>
                <a:uLnTx/>
                <a:uFillTx/>
                <a:latin typeface="Trebuchet MS" panose="020B0603020202020204"/>
                <a:ea typeface="+mn-ea"/>
                <a:cs typeface="+mn-cs"/>
              </a:rPr>
              <a:t>Nerea</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Ancizar</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13</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Serafin Morales</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14</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Patricia Cortez</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4,15</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4300" b="0" i="0" u="none" strike="noStrike" kern="1600" cap="none" spc="-50" normalizeH="0" baseline="0" noProof="0" dirty="0" err="1">
                <a:ln>
                  <a:noFill/>
                </a:ln>
                <a:solidFill>
                  <a:srgbClr val="54565B"/>
                </a:solidFill>
                <a:effectLst/>
                <a:uLnTx/>
                <a:uFillTx/>
                <a:latin typeface="Trebuchet MS" panose="020B0603020202020204"/>
                <a:ea typeface="+mn-ea"/>
                <a:cs typeface="+mn-cs"/>
              </a:rPr>
              <a:t>Zuzanna</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Piwowarska</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Eileen Shimizu</a:t>
            </a:r>
            <a:r>
              <a:rPr kumimoji="0" lang="en-GB"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a:t>
            </a:r>
            <a:r>
              <a:rPr kumimoji="0" lang="en-GB" sz="4300" b="0" i="0" u="none" strike="noStrike" kern="1600" cap="none" spc="-50" normalizeH="0" baseline="0" noProof="0" dirty="0">
                <a:ln>
                  <a:noFill/>
                </a:ln>
                <a:solidFill>
                  <a:srgbClr val="54565B"/>
                </a:solidFill>
                <a:effectLst/>
                <a:uLnTx/>
                <a:uFillTx/>
                <a:latin typeface="Trebuchet MS" panose="020B0603020202020204"/>
                <a:ea typeface="+mn-ea"/>
                <a:cs typeface="+mn-cs"/>
              </a:rPr>
              <a:t>, José Antonio </a:t>
            </a:r>
            <a:r>
              <a:rPr kumimoji="0" lang="es-ES" sz="4300" b="0" i="0" u="none" strike="noStrike" kern="1600" cap="none" spc="-50" normalizeH="0" baseline="0" noProof="0" dirty="0">
                <a:ln>
                  <a:noFill/>
                </a:ln>
                <a:solidFill>
                  <a:srgbClr val="54565B"/>
                </a:solidFill>
                <a:effectLst/>
                <a:uLnTx/>
                <a:uFillTx/>
                <a:latin typeface="Trebuchet MS" panose="020B0603020202020204"/>
                <a:ea typeface="+mn-ea"/>
                <a:cs typeface="+mn-cs"/>
              </a:rPr>
              <a:t>Guerrero</a:t>
            </a:r>
            <a:r>
              <a:rPr kumimoji="0" lang="es-ES"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a:t>
            </a:r>
            <a:r>
              <a:rPr kumimoji="0" lang="es-ES" sz="4300" b="0" i="0" u="none" strike="noStrike" kern="1600" cap="none" spc="-50" normalizeH="0" baseline="0" noProof="0" dirty="0">
                <a:ln>
                  <a:noFill/>
                </a:ln>
                <a:solidFill>
                  <a:srgbClr val="54565B"/>
                </a:solidFill>
                <a:effectLst/>
                <a:uLnTx/>
                <a:uFillTx/>
                <a:latin typeface="Trebuchet MS" panose="020B0603020202020204"/>
                <a:ea typeface="+mn-ea"/>
                <a:cs typeface="+mn-cs"/>
              </a:rPr>
              <a:t>, Miguel Sampayo-Cordero</a:t>
            </a:r>
            <a:r>
              <a:rPr kumimoji="0" lang="es-ES"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a:t>
            </a:r>
            <a:r>
              <a:rPr kumimoji="0" lang="es-ES" sz="4300" b="0" i="0" u="none" strike="noStrike" kern="1600" cap="none" spc="-50" normalizeH="0" baseline="0" noProof="0" dirty="0">
                <a:ln>
                  <a:noFill/>
                </a:ln>
                <a:solidFill>
                  <a:srgbClr val="54565B"/>
                </a:solidFill>
                <a:effectLst/>
                <a:uLnTx/>
                <a:uFillTx/>
                <a:latin typeface="Trebuchet MS" panose="020B0603020202020204"/>
                <a:ea typeface="+mn-ea"/>
                <a:cs typeface="+mn-cs"/>
              </a:rPr>
              <a:t>, Alejandro Martínez-Bueno</a:t>
            </a:r>
            <a:r>
              <a:rPr kumimoji="0" lang="es-ES"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15</a:t>
            </a:r>
            <a:r>
              <a:rPr kumimoji="0" lang="es-ES" sz="4300" b="0" i="0" u="none" strike="noStrike" kern="1600" cap="none" spc="-50" normalizeH="0" baseline="0" noProof="0" dirty="0">
                <a:ln>
                  <a:noFill/>
                </a:ln>
                <a:solidFill>
                  <a:srgbClr val="54565B"/>
                </a:solidFill>
                <a:effectLst/>
                <a:uLnTx/>
                <a:uFillTx/>
                <a:latin typeface="Trebuchet MS" panose="020B0603020202020204"/>
                <a:ea typeface="+mn-ea"/>
                <a:cs typeface="+mn-cs"/>
              </a:rPr>
              <a:t>, Javier Cortés</a:t>
            </a:r>
            <a:r>
              <a:rPr kumimoji="0" lang="es-ES"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1,2,4,17</a:t>
            </a:r>
            <a:r>
              <a:rPr kumimoji="0" lang="es-ES" sz="4300" b="0" i="0" u="none" strike="noStrike" kern="1600" cap="none" spc="-50" normalizeH="0" baseline="0" noProof="0" dirty="0">
                <a:ln>
                  <a:noFill/>
                </a:ln>
                <a:solidFill>
                  <a:srgbClr val="54565B"/>
                </a:solidFill>
                <a:effectLst/>
                <a:uLnTx/>
                <a:uFillTx/>
                <a:latin typeface="Trebuchet MS" panose="020B0603020202020204"/>
                <a:ea typeface="+mn-ea"/>
                <a:cs typeface="+mn-cs"/>
              </a:rPr>
              <a:t>, Antonio Llombart-Cussac</a:t>
            </a:r>
            <a:r>
              <a:rPr kumimoji="0" lang="es-ES" sz="4300" b="0" i="0" u="none" strike="noStrike" kern="1600" cap="none" spc="-50" normalizeH="0" baseline="30000" noProof="0" dirty="0">
                <a:ln>
                  <a:noFill/>
                </a:ln>
                <a:solidFill>
                  <a:srgbClr val="54565B"/>
                </a:solidFill>
                <a:effectLst/>
                <a:uLnTx/>
                <a:uFillTx/>
                <a:latin typeface="Trebuchet MS" panose="020B0603020202020204"/>
                <a:ea typeface="+mn-ea"/>
                <a:cs typeface="+mn-cs"/>
              </a:rPr>
              <a:t>1,18,19</a:t>
            </a:r>
            <a:endParaRPr kumimoji="0" lang="en-US" sz="4300" b="0" i="0" u="none" strike="noStrike" kern="1600" cap="none" spc="-50" normalizeH="0" baseline="3000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1. Medica Scientia Innovation Research (MEDSIR) -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Oncoclínicas&amp;Co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Jersey City (New Jersey, USA), Sao Paulo (Brazil); 2. International Breast Cancer Center (IBCC), Pangaea Group,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Quiron</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Group, Barcelona, Spain ; 3. Hospital Universitario Ramón y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Cajal</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Madrid, Spain ; 4. IOB Madrid, Hospital Beata María Ana, Madrid, Spain 5. Hospital Universitario Virgen del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Rocío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Sevilla, Spain; 6. Hospital Universitario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Clínico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San Cecilio, Granada, Spain 7. Medicine Department, Granada University, Granada, Spain; 8. Instituto de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Investigación</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Biosanitaria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de Granada, Granada, Spain; 9. Instituto Valenciano de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Oncología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Valencia, Spain; 10.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Institut</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Català</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d’Oncologia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Hospitalet- Hospital Moises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Broggi</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Barcelona, Spain; 11.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Complejo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Hospitalario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Universitario A Coruña, Coruña, Spain; 12.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Institut</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Oncològic</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Dr.</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Rosell</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Hospital General de Catalunya, Sant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Cugat</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del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Vallès</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Spain; 13. Hospital Universitario de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Donostia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San Sebastián, Spain; 14. Hospital Universitario de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Arnau</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de Villanova de Lleida, Lleida, Spain; 15. IOB Institute of Oncology, Hospital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Ruber</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Internacional,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Quiron</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Group, Madrid, Spain; 16. Instituto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Oncológico</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Dr.</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Rosell</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Hospital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Quiron</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Dexeus</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Barcelona, Spain 17. Universidad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Europea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de Madrid, Faculty of Biomedical and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Helath</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Sciences, Department of Medicine, Madrid, Spain; 18.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Arnau</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de </a:t>
            </a:r>
            <a:r>
              <a:rPr kumimoji="0" lang="en-GB" sz="2500" b="0" i="1" u="none" strike="noStrike" kern="1600" cap="none" spc="-50" normalizeH="0" baseline="0" noProof="0" dirty="0" err="1">
                <a:ln>
                  <a:noFill/>
                </a:ln>
                <a:solidFill>
                  <a:srgbClr val="54565B"/>
                </a:solidFill>
                <a:effectLst/>
                <a:uLnTx/>
                <a:uFillTx/>
                <a:latin typeface="Trebuchet MS" panose="020B0603020202020204"/>
                <a:ea typeface="+mn-ea"/>
                <a:cs typeface="+mn-cs"/>
              </a:rPr>
              <a:t>Vilanova</a:t>
            </a:r>
            <a:r>
              <a:rPr kumimoji="0" lang="en-GB" sz="2500" b="0" i="1" u="none" strike="noStrike" kern="1600" cap="none" spc="-50" normalizeH="0" baseline="0" noProof="0" dirty="0">
                <a:ln>
                  <a:noFill/>
                </a:ln>
                <a:solidFill>
                  <a:srgbClr val="54565B"/>
                </a:solidFill>
                <a:effectLst/>
                <a:uLnTx/>
                <a:uFillTx/>
                <a:latin typeface="Trebuchet MS" panose="020B0603020202020204"/>
                <a:ea typeface="+mn-ea"/>
                <a:cs typeface="+mn-cs"/>
              </a:rPr>
              <a:t>, Valencia, Spain; 19. Universidad Católica de Valencia, Valencia, Spain</a:t>
            </a:r>
            <a:endParaRPr kumimoji="0" lang="en-US" sz="3100" b="0" i="1" u="none" strike="noStrike" kern="1600" cap="none" spc="-50" normalizeH="0" baseline="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endParaRPr kumimoji="0" lang="en-US" sz="14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128614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7">
            <a:extLst>
              <a:ext uri="{FF2B5EF4-FFF2-40B4-BE49-F238E27FC236}">
                <a16:creationId xmlns:a16="http://schemas.microsoft.com/office/drawing/2014/main" id="{ADC9C790-2123-9CF2-D9E0-D7E3802D8BF5}"/>
              </a:ext>
            </a:extLst>
          </p:cNvPr>
          <p:cNvSpPr>
            <a:spLocks noGrp="1"/>
          </p:cNvSpPr>
          <p:nvPr/>
        </p:nvSpPr>
        <p:spPr>
          <a:xfrm>
            <a:off x="220039" y="243444"/>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dirty="0">
                <a:ln>
                  <a:noFill/>
                </a:ln>
                <a:solidFill>
                  <a:srgbClr val="203661"/>
                </a:solidFill>
                <a:effectLst/>
                <a:uLnTx/>
                <a:uFillTx/>
                <a:latin typeface="Trebuchet MS"/>
                <a:ea typeface="+mj-ea"/>
              </a:rPr>
              <a:t>Background</a:t>
            </a:r>
            <a:r>
              <a:rPr kumimoji="0" lang="en-US" sz="4400" b="1" i="0" u="none" strike="noStrike" kern="800" cap="none" spc="0" normalizeH="0" baseline="30000" noProof="0" dirty="0">
                <a:ln>
                  <a:noFill/>
                </a:ln>
                <a:solidFill>
                  <a:srgbClr val="203661"/>
                </a:solidFill>
                <a:effectLst/>
                <a:uLnTx/>
                <a:uFillTx/>
                <a:latin typeface="Trebuchet MS"/>
                <a:ea typeface="+mj-ea"/>
              </a:rPr>
              <a:t>6</a:t>
            </a:r>
            <a:br>
              <a:rPr kumimoji="0" lang="en-US" sz="4400" b="1" i="0" u="none" strike="noStrike" kern="800" cap="none" spc="0" normalizeH="0" baseline="30000" noProof="0" dirty="0">
                <a:ln>
                  <a:noFill/>
                </a:ln>
                <a:solidFill>
                  <a:srgbClr val="C50E3C"/>
                </a:solidFill>
                <a:effectLst/>
                <a:uLnTx/>
                <a:uFillTx/>
                <a:latin typeface="Trebuchet MS" panose="020B0703020202090204" pitchFamily="34" charset="0"/>
                <a:ea typeface="+mj-ea"/>
              </a:rPr>
            </a:br>
            <a:endParaRPr kumimoji="0" lang="en-US" sz="2400" b="1" i="0" u="none" strike="noStrike" kern="800" cap="none" spc="0" normalizeH="0" baseline="0" noProof="0" dirty="0">
              <a:ln>
                <a:noFill/>
              </a:ln>
              <a:solidFill>
                <a:srgbClr val="203661"/>
              </a:solidFill>
              <a:effectLst/>
              <a:uLnTx/>
              <a:uFillTx/>
              <a:latin typeface="Trebuchet MS" panose="020B0703020202090204" pitchFamily="34" charset="0"/>
              <a:ea typeface="+mj-ea"/>
            </a:endParaRPr>
          </a:p>
        </p:txBody>
      </p:sp>
      <p:sp>
        <p:nvSpPr>
          <p:cNvPr id="3" name="TextBox 2">
            <a:extLst>
              <a:ext uri="{FF2B5EF4-FFF2-40B4-BE49-F238E27FC236}">
                <a16:creationId xmlns:a16="http://schemas.microsoft.com/office/drawing/2014/main" id="{B5517295-FF3B-98A4-1DF6-46AFF4569909}"/>
              </a:ext>
            </a:extLst>
          </p:cNvPr>
          <p:cNvSpPr txBox="1"/>
          <p:nvPr/>
        </p:nvSpPr>
        <p:spPr>
          <a:xfrm>
            <a:off x="390617" y="1065320"/>
            <a:ext cx="11434439" cy="42473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Sacituzumab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govitecan</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is a Trop-2-directed antibody drug conjugate that has shown a statistically significant and clinically meaningful overall survival benefit for patients with HER2- advanced breast cancer in two phase III trials: ASCENT and TROPiCS-02</a:t>
            </a:r>
            <a:r>
              <a:rPr kumimoji="0" lang="en-GB" sz="1800" b="0" i="0" u="none" strike="noStrike" kern="1200" cap="none" spc="0" normalizeH="0" baseline="30000" noProof="0">
                <a:ln>
                  <a:noFill/>
                </a:ln>
                <a:solidFill>
                  <a:srgbClr val="54565B"/>
                </a:solidFill>
                <a:effectLst/>
                <a:uLnTx/>
                <a:uFillTx/>
                <a:latin typeface="Trebuchet MS" panose="020B0603020202020204"/>
                <a:ea typeface="+mn-ea"/>
                <a:cs typeface="+mn-cs"/>
              </a:rPr>
              <a:t>1-4</a:t>
            </a: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The most common treatment-emergent adverse events of any grade associated with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sacituzumab</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govitecan</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are neutropenia (~60-70%) and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(~60%), which can lead to dose reductions and treatment interruptions/discontinuations</a:t>
            </a:r>
            <a:r>
              <a:rPr kumimoji="0" lang="en-GB" sz="1800" b="0" i="0" u="none" strike="noStrike" kern="1200" cap="none" spc="0" normalizeH="0" baseline="30000" noProof="0">
                <a:ln>
                  <a:noFill/>
                </a:ln>
                <a:solidFill>
                  <a:srgbClr val="54565B"/>
                </a:solidFill>
                <a:effectLst/>
                <a:uLnTx/>
                <a:uFillTx/>
                <a:latin typeface="Trebuchet MS" panose="020B0603020202020204"/>
                <a:ea typeface="+mn-ea"/>
                <a:cs typeface="+mn-cs"/>
              </a:rPr>
              <a:t>2-3</a:t>
            </a: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Previously, the PRIMED study demonstrated that primary prophylactic administration of G-CSF and loperamide resulted in a clinically meaningful reduction of neutropenia and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during the first two treatment cycles of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sacituzumab</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govitecan</a:t>
            </a:r>
            <a:r>
              <a:rPr kumimoji="0" lang="en-GB" sz="1800" b="0" i="0" u="none" strike="noStrike" kern="1200" cap="none" spc="0" normalizeH="0" baseline="30000" noProof="0">
                <a:ln>
                  <a:noFill/>
                </a:ln>
                <a:solidFill>
                  <a:srgbClr val="54565B"/>
                </a:solidFill>
                <a:effectLst/>
                <a:uLnTx/>
                <a:uFillTx/>
                <a:latin typeface="Trebuchet MS" panose="020B0603020202020204"/>
                <a:ea typeface="+mn-ea"/>
                <a:cs typeface="+mn-cs"/>
              </a:rPr>
              <a:t>5</a:t>
            </a: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Herein we report the extended safety follow-up and secondary efficacy endpoints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
        <p:nvSpPr>
          <p:cNvPr id="4" name="TextBox 3">
            <a:extLst>
              <a:ext uri="{FF2B5EF4-FFF2-40B4-BE49-F238E27FC236}">
                <a16:creationId xmlns:a16="http://schemas.microsoft.com/office/drawing/2014/main" id="{EA626BEB-28C7-69AC-279C-CA6F4289DF83}"/>
              </a:ext>
            </a:extLst>
          </p:cNvPr>
          <p:cNvSpPr txBox="1"/>
          <p:nvPr/>
        </p:nvSpPr>
        <p:spPr>
          <a:xfrm>
            <a:off x="220039" y="5975927"/>
            <a:ext cx="9856834" cy="110799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
                <a:srgbClr val="EA5D0A"/>
              </a:buClr>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G-CSF, Granulocyte Colony-Stimulating Factor; HER2, Human Epidermal Growth Factor Receptor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1.Bardia et. al. 2017. </a:t>
            </a:r>
            <a:r>
              <a:rPr kumimoji="0" lang="en-US"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Journal of Clinical Oncology </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35 (19): 2141-2148, 2.Bardia et. al. 2021. </a:t>
            </a:r>
            <a:r>
              <a:rPr kumimoji="0" lang="en-US"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New England Journal of Medicine </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384 (16): 1529-1541, 3.Rugo et. al. 2022. </a:t>
            </a:r>
            <a:r>
              <a:rPr kumimoji="0" lang="en-US"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Journal of Clinical Oncology </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40 (29): 3375-3376, 4.Rugo et. al., 2023. </a:t>
            </a:r>
            <a:r>
              <a:rPr kumimoji="0" lang="en-US"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The Lancet</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402 (10411): P1423-1433, 5.Pérez-García et. al., 2024. </a:t>
            </a:r>
            <a:r>
              <a:rPr kumimoji="0" lang="en-US"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Journal of Clinical Oncology </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42, 1101-1101(2024), 6.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1" indent="0" algn="l" defTabSz="914400" rtl="0" eaLnBrk="1" fontAlgn="auto" latinLnBrk="0" hangingPunct="1">
              <a:lnSpc>
                <a:spcPct val="100000"/>
              </a:lnSpc>
              <a:spcBef>
                <a:spcPts val="0"/>
              </a:spcBef>
              <a:spcAft>
                <a:spcPts val="0"/>
              </a:spcAft>
              <a:buClr>
                <a:srgbClr val="EA5D0A"/>
              </a:buClr>
              <a:buSzTx/>
              <a:buFontTx/>
              <a:buNone/>
              <a:tabLst/>
              <a:defRPr/>
            </a:pP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130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8F82F985-B42D-BB5A-29BE-D3D7B8CD7331}"/>
              </a:ext>
            </a:extLst>
          </p:cNvPr>
          <p:cNvSpPr>
            <a:spLocks noGrp="1"/>
          </p:cNvSpPr>
          <p:nvPr/>
        </p:nvSpPr>
        <p:spPr>
          <a:xfrm>
            <a:off x="315985" y="243444"/>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Study Design</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3" name="TextBox 2">
            <a:extLst>
              <a:ext uri="{FF2B5EF4-FFF2-40B4-BE49-F238E27FC236}">
                <a16:creationId xmlns:a16="http://schemas.microsoft.com/office/drawing/2014/main" id="{0E5AA3D0-6966-2DB0-B10F-2FEA2E1E3EA8}"/>
              </a:ext>
            </a:extLst>
          </p:cNvPr>
          <p:cNvSpPr txBox="1"/>
          <p:nvPr/>
        </p:nvSpPr>
        <p:spPr>
          <a:xfrm>
            <a:off x="315985" y="6055096"/>
            <a:ext cx="967210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AEs, Adverse Events; BID: Twice a Day; CBR, Clinical Benefit Rate; CDK46i, Cyclin Dependent Kinase 4/6 Inhibitor; ECOG, Eastern Cooperative Oncology Group; G-CSF, Granulocyte Colony Stimulating Factor; HER2, Human Epidermal Growth Factor Receptor 2; HR, Hormone Receptor; IV, Intravenous; NCI-CTCAE, The National Cancer Institution Common Terminology Criteria for Adverse Events; ORR, Objective Response Rate; PFS, Progression Free Survival; PO, Orally;  RECIST, Response Evaluation Criteria in Solid Tumors; QD, Once a day; Response Evaluation Criteria in Solid Tumors; SC, Subcutaneous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4" name="TextBox 3">
            <a:extLst>
              <a:ext uri="{FF2B5EF4-FFF2-40B4-BE49-F238E27FC236}">
                <a16:creationId xmlns:a16="http://schemas.microsoft.com/office/drawing/2014/main" id="{D603AD24-E425-506A-6219-C78C37167BBA}"/>
              </a:ext>
            </a:extLst>
          </p:cNvPr>
          <p:cNvSpPr txBox="1"/>
          <p:nvPr/>
        </p:nvSpPr>
        <p:spPr>
          <a:xfrm>
            <a:off x="6158518" y="1224830"/>
            <a:ext cx="3829573"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Figure 1</a:t>
            </a:r>
            <a:r>
              <a:rPr kumimoji="0" lang="en-GB" sz="1200" b="0"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 PRIMED (NCT05520723) Clinical Trial Design</a:t>
            </a:r>
          </a:p>
        </p:txBody>
      </p:sp>
      <p:sp>
        <p:nvSpPr>
          <p:cNvPr id="5" name="Google Shape;87;p1">
            <a:extLst>
              <a:ext uri="{FF2B5EF4-FFF2-40B4-BE49-F238E27FC236}">
                <a16:creationId xmlns:a16="http://schemas.microsoft.com/office/drawing/2014/main" id="{01293514-A833-E34D-802F-32E70001EAC1}"/>
              </a:ext>
            </a:extLst>
          </p:cNvPr>
          <p:cNvSpPr/>
          <p:nvPr/>
        </p:nvSpPr>
        <p:spPr>
          <a:xfrm>
            <a:off x="1349531" y="1578640"/>
            <a:ext cx="2860007" cy="3558678"/>
          </a:xfrm>
          <a:prstGeom prst="roundRect">
            <a:avLst>
              <a:gd name="adj" fmla="val 8777"/>
            </a:avLst>
          </a:prstGeom>
          <a:solidFill>
            <a:srgbClr val="E7E8EA"/>
          </a:solidFill>
          <a:ln w="38100" cap="flat" cmpd="sng">
            <a:solidFill>
              <a:schemeClr val="tx1"/>
            </a:solidFill>
            <a:prstDash val="solid"/>
            <a:round/>
            <a:headEnd type="none" w="sm" len="sm"/>
            <a:tailEnd type="none" w="sm" len="sm"/>
          </a:ln>
        </p:spPr>
        <p:txBody>
          <a:bodyPr spcFirstLastPara="1" wrap="square" lIns="91425" tIns="18000" rIns="91425" bIns="180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1" u="none"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rPr>
              <a:t>  </a:t>
            </a:r>
            <a:endParaRPr kumimoji="0" lang="en-US" sz="120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1" u="none"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prstClr val="black"/>
              </a:buClr>
              <a:buSzPts val="1600"/>
              <a:buFont typeface="Arial"/>
              <a:buNone/>
              <a:tabLst/>
              <a:defRPr/>
            </a:pPr>
            <a:r>
              <a:rPr kumimoji="0" lang="en-US" sz="105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KEY INCLUSION CRITERIA</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Male and female patients aged ≥18 years.</a:t>
            </a:r>
            <a:endPar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Histologically confirmed triple-negative or </a:t>
            </a:r>
            <a:r>
              <a:rPr kumimoji="0" lang="en-US" sz="1050" b="0" i="0" u="none" strike="noStrike" kern="1200" cap="none" spc="0" normalizeH="0" baseline="0" noProof="0">
                <a:ln>
                  <a:noFill/>
                </a:ln>
                <a:solidFill>
                  <a:srgbClr val="000000"/>
                </a:solidFill>
                <a:effectLst/>
                <a:uLnTx/>
                <a:uFillTx/>
                <a:latin typeface="Trebuchet MS" panose="020B0603020202020204"/>
                <a:ea typeface="Calibri"/>
                <a:cs typeface="Calibri" panose="020F0502020204030204" pitchFamily="34" charset="0"/>
                <a:sym typeface="Calibri"/>
              </a:rPr>
              <a:t>HR+/HER2- breast cancer.</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Unresectable locally advanced or metastatic disease.</a:t>
            </a:r>
            <a:endPar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Patients must have received at least one and up to two prior lines of chemotherapy for advanced disease. </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Previous therapy must have included a </a:t>
            </a:r>
            <a:r>
              <a:rPr kumimoji="0" lang="en-US" sz="1050" b="0" i="0" u="none" strike="noStrike" kern="1200" cap="none" spc="0" normalizeH="0" baseline="0" noProof="0" err="1">
                <a:ln>
                  <a:noFill/>
                </a:ln>
                <a:solidFill>
                  <a:prstClr val="black"/>
                </a:solidFill>
                <a:effectLst/>
                <a:uLnTx/>
                <a:uFillTx/>
                <a:latin typeface="Trebuchet MS" panose="020B0603020202020204"/>
                <a:ea typeface="Calibri"/>
                <a:cs typeface="Calibri" panose="020F0502020204030204" pitchFamily="34" charset="0"/>
                <a:sym typeface="Calibri"/>
              </a:rPr>
              <a:t>taxane</a:t>
            </a: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 in any setting. </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HR+/HER2- patients must have had disease progression to at least one prior endocrine therapy and a CDK4/6 inhibitor in the metastatic setting.</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Evaluable disease per RECIST v.1.1.</a:t>
            </a:r>
            <a:endPar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endParaRP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ECOG Performance Status of 0 or 1.</a:t>
            </a:r>
          </a:p>
          <a:p>
            <a:pPr marL="171450" marR="0" lvl="0" indent="-171450" algn="l" defTabSz="914400" rtl="0" eaLnBrk="1" fontAlgn="auto" latinLnBrk="0" hangingPunct="1">
              <a:lnSpc>
                <a:spcPct val="100000"/>
              </a:lnSpc>
              <a:spcBef>
                <a:spcPts val="0"/>
              </a:spcBef>
              <a:spcAft>
                <a:spcPts val="0"/>
              </a:spcAft>
              <a:buClr>
                <a:prstClr val="black"/>
              </a:buClr>
              <a:buSzPts val="16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Adequate organ and bone marrow function.</a:t>
            </a:r>
            <a:endParaRPr kumimoji="0" lang="en-US" sz="1050" b="0" i="0" u="none"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endParaRPr>
          </a:p>
          <a:p>
            <a:pPr marL="0" marR="0" lvl="0" indent="0" algn="l" defTabSz="914400" rtl="0" eaLnBrk="1" fontAlgn="auto" latinLnBrk="0" hangingPunct="1">
              <a:lnSpc>
                <a:spcPct val="130000"/>
              </a:lnSpc>
              <a:spcBef>
                <a:spcPts val="0"/>
              </a:spcBef>
              <a:spcAft>
                <a:spcPts val="0"/>
              </a:spcAft>
              <a:buClr>
                <a:srgbClr val="000000"/>
              </a:buClr>
              <a:buSzTx/>
              <a:buFont typeface="Arial"/>
              <a:buNone/>
              <a:tabLst/>
              <a:defRPr/>
            </a:pPr>
            <a:endParaRPr kumimoji="0" lang="en-US" sz="1200" b="1" i="1" u="none"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endParaRPr>
          </a:p>
        </p:txBody>
      </p:sp>
      <p:sp>
        <p:nvSpPr>
          <p:cNvPr id="6" name="Google Shape;94;p1">
            <a:extLst>
              <a:ext uri="{FF2B5EF4-FFF2-40B4-BE49-F238E27FC236}">
                <a16:creationId xmlns:a16="http://schemas.microsoft.com/office/drawing/2014/main" id="{84D65F69-EC74-738B-86C2-0303FC54786E}"/>
              </a:ext>
            </a:extLst>
          </p:cNvPr>
          <p:cNvSpPr/>
          <p:nvPr/>
        </p:nvSpPr>
        <p:spPr>
          <a:xfrm>
            <a:off x="7578142" y="1901333"/>
            <a:ext cx="2380474" cy="2929547"/>
          </a:xfrm>
          <a:prstGeom prst="roundRect">
            <a:avLst>
              <a:gd name="adj" fmla="val 8777"/>
            </a:avLst>
          </a:prstGeom>
          <a:solidFill>
            <a:srgbClr val="E7E8EA"/>
          </a:solidFill>
          <a:ln w="38100" cap="flat" cmpd="sng">
            <a:solidFill>
              <a:schemeClr val="tx1"/>
            </a:solidFill>
            <a:prstDash val="solid"/>
            <a:round/>
            <a:headEnd type="none" w="sm" len="sm"/>
            <a:tailEnd type="none" w="sm" len="sm"/>
          </a:ln>
        </p:spPr>
        <p:txBody>
          <a:bodyPr spcFirstLastPara="1" wrap="square" lIns="91425" tIns="18000" rIns="91425" bIns="180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600"/>
              </a:spcAft>
              <a:buClr>
                <a:prstClr val="black"/>
              </a:buClr>
              <a:buSzPts val="1400"/>
              <a:buFont typeface="Arial"/>
              <a:buNone/>
              <a:tabLst/>
              <a:defRPr/>
            </a:pPr>
            <a:r>
              <a:rPr kumimoji="0" lang="en-US" sz="1050" b="1" i="0" u="none"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rPr>
              <a:t>ENDPOINTS</a:t>
            </a:r>
            <a:endParaRPr kumimoji="0" lang="en-US" sz="1050" b="1" i="1" u="sng"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1" u="sng"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rPr>
              <a:t>Primary endpoints</a:t>
            </a: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Calibri"/>
              </a:rPr>
              <a:t>Incidence of grade ≥ 3 neutropenia during the first two cycles.</a:t>
            </a: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Calibri"/>
              </a:rPr>
              <a:t>Incidence of grade ≥ 2 diarrhea during the first two cycles.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i="1" u="sng" strike="noStrike" kern="1200" cap="none" spc="0" normalizeH="0" baseline="0" noProof="0">
                <a:ln>
                  <a:noFill/>
                </a:ln>
                <a:solidFill>
                  <a:srgbClr val="3F3F3F"/>
                </a:solidFill>
                <a:effectLst/>
                <a:uLnTx/>
                <a:uFillTx/>
                <a:latin typeface="Trebuchet MS" panose="020B0603020202020204"/>
                <a:ea typeface="Calibri"/>
                <a:cs typeface="Calibri" panose="020F0502020204030204" pitchFamily="34" charset="0"/>
                <a:sym typeface="Calibri"/>
              </a:rPr>
              <a:t>Secondary efficacy and safety endpoints</a:t>
            </a:r>
            <a:endParaRPr kumimoji="0" lang="en-US" sz="1050" b="1" i="1" u="sng"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endParaRP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Incidence of febrile neutropenia and additional AEs as per NCI-CTCAE v.5.0.</a:t>
            </a: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Discontinuation rate.</a:t>
            </a: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Dose reduction rate.</a:t>
            </a:r>
          </a:p>
          <a:p>
            <a:pPr marL="184150" marR="0" lvl="0" indent="-184150" algn="l" defTabSz="914400" rtl="0" eaLnBrk="1" fontAlgn="auto" latinLnBrk="0" hangingPunct="1">
              <a:lnSpc>
                <a:spcPct val="100000"/>
              </a:lnSpc>
              <a:spcBef>
                <a:spcPts val="0"/>
              </a:spcBef>
              <a:spcAft>
                <a:spcPts val="0"/>
              </a:spcAft>
              <a:buClr>
                <a:prstClr val="black"/>
              </a:buClr>
              <a:buSzPts val="1400"/>
              <a:buFont typeface="Arial"/>
              <a:buChar char="•"/>
              <a:tabLst/>
              <a:defRPr/>
            </a:pPr>
            <a:r>
              <a:rPr kumimoji="0" lang="en-US" sz="105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ORR, CBR, PFS, and other efficacy endpoints</a:t>
            </a:r>
          </a:p>
        </p:txBody>
      </p:sp>
      <p:sp>
        <p:nvSpPr>
          <p:cNvPr id="7" name="Google Shape;140;p18">
            <a:extLst>
              <a:ext uri="{FF2B5EF4-FFF2-40B4-BE49-F238E27FC236}">
                <a16:creationId xmlns:a16="http://schemas.microsoft.com/office/drawing/2014/main" id="{F6B44776-7C01-AAB8-2A47-6E7917AC6224}"/>
              </a:ext>
            </a:extLst>
          </p:cNvPr>
          <p:cNvSpPr/>
          <p:nvPr/>
        </p:nvSpPr>
        <p:spPr>
          <a:xfrm>
            <a:off x="4740576" y="1707526"/>
            <a:ext cx="1807533" cy="2427133"/>
          </a:xfrm>
          <a:prstGeom prst="roundRect">
            <a:avLst>
              <a:gd name="adj" fmla="val 18750"/>
            </a:avLst>
          </a:prstGeom>
          <a:solidFill>
            <a:srgbClr val="E7E8EA"/>
          </a:solidFill>
          <a:ln w="38100" cap="flat" cmpd="sng">
            <a:solidFill>
              <a:schemeClr val="tx1"/>
            </a:solidFill>
            <a:prstDash val="solid"/>
            <a:round/>
            <a:headEnd type="none" w="sm" len="sm"/>
            <a:tailEnd type="none" w="sm" len="sm"/>
          </a:ln>
        </p:spPr>
        <p:txBody>
          <a:bodyPr spcFirstLastPara="1" wrap="square" lIns="91425" tIns="18000" rIns="91425" bIns="180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Sacituzumab </a:t>
            </a:r>
            <a:r>
              <a:rPr kumimoji="0" lang="en-US" sz="1000" b="1" i="0" u="none" strike="noStrike" kern="1200" cap="none" spc="0" normalizeH="0" baseline="0" noProof="0" err="1">
                <a:ln>
                  <a:noFill/>
                </a:ln>
                <a:solidFill>
                  <a:prstClr val="black"/>
                </a:solidFill>
                <a:effectLst/>
                <a:uLnTx/>
                <a:uFillTx/>
                <a:latin typeface="Trebuchet MS" panose="020B0603020202020204"/>
                <a:ea typeface="Calibri"/>
                <a:cs typeface="Calibri" panose="020F0502020204030204" pitchFamily="34" charset="0"/>
                <a:sym typeface="Calibri"/>
              </a:rPr>
              <a:t>govitecan</a:t>
            </a: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10 mg/kg IV D1 and D8 every 21-day cycle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a:t>
            </a:r>
            <a:endParaRPr kumimoji="0" lang="en-US" sz="1000" b="0"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Calibri"/>
              </a:rPr>
              <a:t>G-CSF</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Calibri"/>
              </a:rPr>
              <a:t>(First two cycles*)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0.5MU/kg/day SC QD on D3, D4, and D10, D11</a:t>
            </a:r>
            <a:endPar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a:t>
            </a:r>
            <a:endParaRPr kumimoji="0" lang="en-US" sz="100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Loperamide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(First two cycles*)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rPr>
              <a:t>2 mg PO BID or 4 mg QD on D2, D3, D4, and D9, D10, D11</a:t>
            </a:r>
            <a:endParaRPr kumimoji="0" lang="en-US" sz="1000" b="1" i="0" u="none" strike="noStrike" kern="1200" cap="none" spc="0" normalizeH="0" baseline="0" noProof="0">
              <a:ln>
                <a:noFill/>
              </a:ln>
              <a:solidFill>
                <a:prstClr val="black"/>
              </a:solidFill>
              <a:effectLst/>
              <a:uLnTx/>
              <a:uFillTx/>
              <a:latin typeface="Trebuchet MS" panose="020B0603020202020204"/>
              <a:ea typeface="Calibri"/>
              <a:cs typeface="Calibri" panose="020F0502020204030204" pitchFamily="34" charset="0"/>
              <a:sym typeface="Calibri"/>
            </a:endParaRPr>
          </a:p>
        </p:txBody>
      </p:sp>
      <p:sp>
        <p:nvSpPr>
          <p:cNvPr id="8" name="Flecha derecha 9">
            <a:extLst>
              <a:ext uri="{FF2B5EF4-FFF2-40B4-BE49-F238E27FC236}">
                <a16:creationId xmlns:a16="http://schemas.microsoft.com/office/drawing/2014/main" id="{7A34A3DE-2696-2D74-769C-252BD9988531}"/>
              </a:ext>
            </a:extLst>
          </p:cNvPr>
          <p:cNvSpPr/>
          <p:nvPr/>
        </p:nvSpPr>
        <p:spPr>
          <a:xfrm>
            <a:off x="4336253" y="3297033"/>
            <a:ext cx="339216" cy="221364"/>
          </a:xfrm>
          <a:prstGeom prst="rightArrow">
            <a:avLst>
              <a:gd name="adj1" fmla="val 42700"/>
              <a:gd name="adj2" fmla="val 50000"/>
            </a:avLst>
          </a:prstGeom>
          <a:solidFill>
            <a:schemeClr val="accent1"/>
          </a:solidFill>
          <a:ln w="19050" cap="flat" cmpd="sng" algn="ctr">
            <a:noFill/>
            <a:prstDash val="solid"/>
            <a:miter lim="800000"/>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Trebuchet MS" panose="020B0603020202020204"/>
              <a:cs typeface="Calibri" panose="020F0502020204030204" pitchFamily="34" charset="0"/>
              <a:sym typeface="Arial"/>
            </a:endParaRPr>
          </a:p>
        </p:txBody>
      </p:sp>
      <p:sp>
        <p:nvSpPr>
          <p:cNvPr id="9" name="Rectangle 8">
            <a:extLst>
              <a:ext uri="{FF2B5EF4-FFF2-40B4-BE49-F238E27FC236}">
                <a16:creationId xmlns:a16="http://schemas.microsoft.com/office/drawing/2014/main" id="{46295C51-2621-E1C3-FC16-CB6C5380F74D}"/>
              </a:ext>
            </a:extLst>
          </p:cNvPr>
          <p:cNvSpPr/>
          <p:nvPr/>
        </p:nvSpPr>
        <p:spPr>
          <a:xfrm>
            <a:off x="6613216" y="2041294"/>
            <a:ext cx="897696" cy="954107"/>
          </a:xfrm>
          <a:prstGeom prst="rect">
            <a:avLst/>
          </a:prstGeom>
          <a:noFill/>
          <a:ln>
            <a:solidFill>
              <a:schemeClr val="tx1"/>
            </a:solidFill>
          </a:ln>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21-day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cycles until disease progression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1"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or unacceptable toxicity</a:t>
            </a:r>
          </a:p>
        </p:txBody>
      </p:sp>
      <p:sp>
        <p:nvSpPr>
          <p:cNvPr id="10" name="Flecha derecha 9">
            <a:extLst>
              <a:ext uri="{FF2B5EF4-FFF2-40B4-BE49-F238E27FC236}">
                <a16:creationId xmlns:a16="http://schemas.microsoft.com/office/drawing/2014/main" id="{CF742635-CEB1-D66F-AA91-B923A4634C02}"/>
              </a:ext>
            </a:extLst>
          </p:cNvPr>
          <p:cNvSpPr/>
          <p:nvPr/>
        </p:nvSpPr>
        <p:spPr>
          <a:xfrm>
            <a:off x="6890813" y="3297033"/>
            <a:ext cx="339216" cy="221364"/>
          </a:xfrm>
          <a:prstGeom prst="rightArrow">
            <a:avLst>
              <a:gd name="adj1" fmla="val 42700"/>
              <a:gd name="adj2" fmla="val 50000"/>
            </a:avLst>
          </a:prstGeom>
          <a:solidFill>
            <a:schemeClr val="accent1"/>
          </a:solidFill>
          <a:ln w="19050" cap="flat" cmpd="sng" algn="ctr">
            <a:noFill/>
            <a:prstDash val="solid"/>
            <a:miter lim="800000"/>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900" b="0" i="0" u="none" strike="noStrike" kern="0" cap="none" spc="0" normalizeH="0" baseline="0" noProof="0">
              <a:ln>
                <a:noFill/>
              </a:ln>
              <a:solidFill>
                <a:prstClr val="white"/>
              </a:solidFill>
              <a:effectLst/>
              <a:uLnTx/>
              <a:uFillTx/>
              <a:latin typeface="Trebuchet MS" panose="020B0603020202020204"/>
              <a:cs typeface="Calibri" panose="020F0502020204030204" pitchFamily="34" charset="0"/>
              <a:sym typeface="Arial"/>
            </a:endParaRPr>
          </a:p>
        </p:txBody>
      </p:sp>
      <p:sp>
        <p:nvSpPr>
          <p:cNvPr id="11" name="CuadroTexto 57">
            <a:extLst>
              <a:ext uri="{FF2B5EF4-FFF2-40B4-BE49-F238E27FC236}">
                <a16:creationId xmlns:a16="http://schemas.microsoft.com/office/drawing/2014/main" id="{E5F087A7-7BC6-9465-C305-E9F758570DEB}"/>
              </a:ext>
            </a:extLst>
          </p:cNvPr>
          <p:cNvSpPr txBox="1"/>
          <p:nvPr/>
        </p:nvSpPr>
        <p:spPr>
          <a:xfrm>
            <a:off x="4720395" y="4280510"/>
            <a:ext cx="474582" cy="21544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N=25</a:t>
            </a:r>
          </a:p>
        </p:txBody>
      </p:sp>
      <p:sp>
        <p:nvSpPr>
          <p:cNvPr id="12" name="CuadroTexto 61">
            <a:extLst>
              <a:ext uri="{FF2B5EF4-FFF2-40B4-BE49-F238E27FC236}">
                <a16:creationId xmlns:a16="http://schemas.microsoft.com/office/drawing/2014/main" id="{4E0B9587-578E-3360-91AB-38C8B2D893B4}"/>
              </a:ext>
            </a:extLst>
          </p:cNvPr>
          <p:cNvSpPr txBox="1"/>
          <p:nvPr/>
        </p:nvSpPr>
        <p:spPr>
          <a:xfrm>
            <a:off x="5247885" y="4219617"/>
            <a:ext cx="944989" cy="33855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Interim analysis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after 2 cycles </a:t>
            </a:r>
          </a:p>
        </p:txBody>
      </p:sp>
      <p:sp>
        <p:nvSpPr>
          <p:cNvPr id="13" name="CuadroTexto 64">
            <a:extLst>
              <a:ext uri="{FF2B5EF4-FFF2-40B4-BE49-F238E27FC236}">
                <a16:creationId xmlns:a16="http://schemas.microsoft.com/office/drawing/2014/main" id="{2E3986F0-CB90-0378-BBE2-020DA95747A0}"/>
              </a:ext>
            </a:extLst>
          </p:cNvPr>
          <p:cNvSpPr txBox="1"/>
          <p:nvPr/>
        </p:nvSpPr>
        <p:spPr>
          <a:xfrm>
            <a:off x="6107509" y="4212902"/>
            <a:ext cx="666231" cy="33855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 N=25</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Calibri" panose="020F0502020204030204" pitchFamily="34" charset="0"/>
                <a:sym typeface="Arial"/>
              </a:rPr>
              <a:t>(N=50)</a:t>
            </a:r>
          </a:p>
        </p:txBody>
      </p:sp>
      <p:pic>
        <p:nvPicPr>
          <p:cNvPr id="4118" name="Picture 22">
            <a:extLst>
              <a:ext uri="{FF2B5EF4-FFF2-40B4-BE49-F238E27FC236}">
                <a16:creationId xmlns:a16="http://schemas.microsoft.com/office/drawing/2014/main" id="{80470A2E-F5A8-F1F1-96D5-9C5B3B0F8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0991" y="4502965"/>
            <a:ext cx="438484" cy="349417"/>
          </a:xfrm>
          <a:prstGeom prst="rect">
            <a:avLst/>
          </a:prstGeom>
          <a:noFill/>
          <a:extLst>
            <a:ext uri="{909E8E84-426E-40DD-AFC4-6F175D3DCCD1}">
              <a14:hiddenFill xmlns:a14="http://schemas.microsoft.com/office/drawing/2010/main">
                <a:solidFill>
                  <a:srgbClr val="FFFFFF"/>
                </a:solidFill>
              </a14:hiddenFill>
            </a:ext>
          </a:extLst>
        </p:spPr>
      </p:pic>
      <p:pic>
        <p:nvPicPr>
          <p:cNvPr id="4119" name="Picture 23">
            <a:extLst>
              <a:ext uri="{FF2B5EF4-FFF2-40B4-BE49-F238E27FC236}">
                <a16:creationId xmlns:a16="http://schemas.microsoft.com/office/drawing/2014/main" id="{309A9EC0-E345-87A2-9159-652D1616F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6166" y="4502965"/>
            <a:ext cx="438484" cy="349417"/>
          </a:xfrm>
          <a:prstGeom prst="rect">
            <a:avLst/>
          </a:prstGeom>
          <a:noFill/>
          <a:extLst>
            <a:ext uri="{909E8E84-426E-40DD-AFC4-6F175D3DCCD1}">
              <a14:hiddenFill xmlns:a14="http://schemas.microsoft.com/office/drawing/2010/main">
                <a:solidFill>
                  <a:srgbClr val="FFFFFF"/>
                </a:solidFill>
              </a14:hiddenFill>
            </a:ext>
          </a:extLst>
        </p:spPr>
      </p:pic>
      <p:pic>
        <p:nvPicPr>
          <p:cNvPr id="4120" name="Picture 24">
            <a:extLst>
              <a:ext uri="{FF2B5EF4-FFF2-40B4-BE49-F238E27FC236}">
                <a16:creationId xmlns:a16="http://schemas.microsoft.com/office/drawing/2014/main" id="{0A86764F-3CE1-8AFD-62AE-6AC1FB1095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8667" y="4502965"/>
            <a:ext cx="431633" cy="349417"/>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67">
            <a:extLst>
              <a:ext uri="{FF2B5EF4-FFF2-40B4-BE49-F238E27FC236}">
                <a16:creationId xmlns:a16="http://schemas.microsoft.com/office/drawing/2014/main" id="{F47237FE-03F0-0D09-A82A-79CBD2E3DA59}"/>
              </a:ext>
            </a:extLst>
          </p:cNvPr>
          <p:cNvSpPr txBox="1"/>
          <p:nvPr/>
        </p:nvSpPr>
        <p:spPr>
          <a:xfrm>
            <a:off x="6083945" y="4819161"/>
            <a:ext cx="797605" cy="20005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1"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End of Study</a:t>
            </a:r>
          </a:p>
        </p:txBody>
      </p:sp>
      <p:sp>
        <p:nvSpPr>
          <p:cNvPr id="15" name="CuadroTexto 70">
            <a:extLst>
              <a:ext uri="{FF2B5EF4-FFF2-40B4-BE49-F238E27FC236}">
                <a16:creationId xmlns:a16="http://schemas.microsoft.com/office/drawing/2014/main" id="{540AEB7C-1049-C938-8655-500762B96E6A}"/>
              </a:ext>
            </a:extLst>
          </p:cNvPr>
          <p:cNvSpPr txBox="1"/>
          <p:nvPr/>
        </p:nvSpPr>
        <p:spPr>
          <a:xfrm>
            <a:off x="4708356" y="4819111"/>
            <a:ext cx="641599" cy="20005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1"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Baseline</a:t>
            </a:r>
          </a:p>
        </p:txBody>
      </p:sp>
      <p:sp>
        <p:nvSpPr>
          <p:cNvPr id="16" name="CuadroTexto 73">
            <a:extLst>
              <a:ext uri="{FF2B5EF4-FFF2-40B4-BE49-F238E27FC236}">
                <a16:creationId xmlns:a16="http://schemas.microsoft.com/office/drawing/2014/main" id="{478824E7-A640-377E-E118-A0664EAC2576}"/>
              </a:ext>
            </a:extLst>
          </p:cNvPr>
          <p:cNvSpPr txBox="1"/>
          <p:nvPr/>
        </p:nvSpPr>
        <p:spPr>
          <a:xfrm>
            <a:off x="5271453" y="4819161"/>
            <a:ext cx="797605" cy="20005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1" i="0" u="none" strike="noStrike" kern="1200" cap="none" spc="0" normalizeH="0" baseline="0" noProof="0">
                <a:ln>
                  <a:noFill/>
                </a:ln>
                <a:solidFill>
                  <a:prstClr val="black"/>
                </a:solidFill>
                <a:effectLst/>
                <a:uLnTx/>
                <a:uFillTx/>
                <a:latin typeface="Trebuchet MS" panose="020B0603020202020204"/>
                <a:cs typeface="Calibri" panose="020F0502020204030204" pitchFamily="34" charset="0"/>
                <a:sym typeface="Arial"/>
              </a:rPr>
              <a:t>Cycle 3, Day 1</a:t>
            </a:r>
          </a:p>
        </p:txBody>
      </p:sp>
      <p:sp>
        <p:nvSpPr>
          <p:cNvPr id="17" name="TextBox 42">
            <a:extLst>
              <a:ext uri="{FF2B5EF4-FFF2-40B4-BE49-F238E27FC236}">
                <a16:creationId xmlns:a16="http://schemas.microsoft.com/office/drawing/2014/main" id="{31212B54-31C4-4923-F2BF-D2FFC38C8ACE}"/>
              </a:ext>
            </a:extLst>
          </p:cNvPr>
          <p:cNvSpPr txBox="1"/>
          <p:nvPr/>
        </p:nvSpPr>
        <p:spPr>
          <a:xfrm>
            <a:off x="4267280" y="4960104"/>
            <a:ext cx="3463556" cy="20005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00" b="0" i="0" u="none" strike="noStrike" kern="1200" cap="none" spc="0" normalizeH="0" baseline="0" noProof="0">
                <a:ln>
                  <a:noFill/>
                </a:ln>
                <a:solidFill>
                  <a:srgbClr val="000000"/>
                </a:solidFill>
                <a:effectLst/>
                <a:uLnTx/>
                <a:uFillTx/>
                <a:latin typeface="Trebuchet MS" panose="020B0603020202020204"/>
                <a:cs typeface="Segoe UI"/>
                <a:sym typeface="Arial"/>
              </a:rPr>
              <a:t>*Continuation of G-CSF and loperamide was at physician’s discretion after cycle 2</a:t>
            </a:r>
          </a:p>
        </p:txBody>
      </p:sp>
    </p:spTree>
    <p:extLst>
      <p:ext uri="{BB962C8B-B14F-4D97-AF65-F5344CB8AC3E}">
        <p14:creationId xmlns:p14="http://schemas.microsoft.com/office/powerpoint/2010/main" val="227064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8F82F985-B42D-BB5A-29BE-D3D7B8CD7331}"/>
              </a:ext>
            </a:extLst>
          </p:cNvPr>
          <p:cNvSpPr>
            <a:spLocks noGrp="1"/>
          </p:cNvSpPr>
          <p:nvPr/>
        </p:nvSpPr>
        <p:spPr>
          <a:xfrm>
            <a:off x="315985" y="243444"/>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Patient Recruitment</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3" name="TextBox 2">
            <a:extLst>
              <a:ext uri="{FF2B5EF4-FFF2-40B4-BE49-F238E27FC236}">
                <a16:creationId xmlns:a16="http://schemas.microsoft.com/office/drawing/2014/main" id="{0E5AA3D0-6966-2DB0-B10F-2FEA2E1E3EA8}"/>
              </a:ext>
            </a:extLst>
          </p:cNvPr>
          <p:cNvSpPr txBox="1"/>
          <p:nvPr/>
        </p:nvSpPr>
        <p:spPr>
          <a:xfrm>
            <a:off x="315985" y="6268168"/>
            <a:ext cx="967210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HER2, Human Epidermal Growth Factor Receptor 2; HR, Hormone Receptor; TNBC, Triple Negative 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4" name="TextBox 3">
            <a:extLst>
              <a:ext uri="{FF2B5EF4-FFF2-40B4-BE49-F238E27FC236}">
                <a16:creationId xmlns:a16="http://schemas.microsoft.com/office/drawing/2014/main" id="{D603AD24-E425-506A-6219-C78C37167BBA}"/>
              </a:ext>
            </a:extLst>
          </p:cNvPr>
          <p:cNvSpPr txBox="1"/>
          <p:nvPr/>
        </p:nvSpPr>
        <p:spPr>
          <a:xfrm>
            <a:off x="9899717" y="2083322"/>
            <a:ext cx="2024469" cy="46166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Figure 2</a:t>
            </a:r>
            <a:r>
              <a:rPr kumimoji="0" lang="en-GB" sz="1200" b="0"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 PRIMED Patient Recruitment and Timeline</a:t>
            </a:r>
          </a:p>
        </p:txBody>
      </p:sp>
      <p:sp>
        <p:nvSpPr>
          <p:cNvPr id="18" name="Rectangle 17">
            <a:extLst>
              <a:ext uri="{FF2B5EF4-FFF2-40B4-BE49-F238E27FC236}">
                <a16:creationId xmlns:a16="http://schemas.microsoft.com/office/drawing/2014/main" id="{D0D9776E-CC59-0794-C7FC-22157ECAAC3E}"/>
              </a:ext>
            </a:extLst>
          </p:cNvPr>
          <p:cNvSpPr/>
          <p:nvPr/>
        </p:nvSpPr>
        <p:spPr>
          <a:xfrm>
            <a:off x="1356024" y="1511209"/>
            <a:ext cx="1244339" cy="779486"/>
          </a:xfrm>
          <a:prstGeom prst="rect">
            <a:avLst/>
          </a:prstGeom>
          <a:solidFill>
            <a:srgbClr val="E7E8EA"/>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a:ea typeface="+mn-ea"/>
                <a:cs typeface="+mn-cs"/>
                <a:sym typeface="Arial"/>
              </a:rPr>
              <a:t>Patients screened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sym typeface="Arial"/>
              </a:rPr>
              <a:t>(N=69)</a:t>
            </a:r>
          </a:p>
        </p:txBody>
      </p:sp>
      <p:cxnSp>
        <p:nvCxnSpPr>
          <p:cNvPr id="19" name="Straight Arrow Connector 18">
            <a:extLst>
              <a:ext uri="{FF2B5EF4-FFF2-40B4-BE49-F238E27FC236}">
                <a16:creationId xmlns:a16="http://schemas.microsoft.com/office/drawing/2014/main" id="{311805CD-5EAB-DF75-5E6D-69B37F57C015}"/>
              </a:ext>
            </a:extLst>
          </p:cNvPr>
          <p:cNvCxnSpPr>
            <a:cxnSpLocks/>
            <a:stCxn id="18" idx="2"/>
          </p:cNvCxnSpPr>
          <p:nvPr/>
        </p:nvCxnSpPr>
        <p:spPr>
          <a:xfrm flipH="1">
            <a:off x="1978193" y="2290696"/>
            <a:ext cx="1" cy="444043"/>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2F38AC7-33C9-C7F4-1C3F-E4CFA6AA5462}"/>
              </a:ext>
            </a:extLst>
          </p:cNvPr>
          <p:cNvSpPr/>
          <p:nvPr/>
        </p:nvSpPr>
        <p:spPr>
          <a:xfrm>
            <a:off x="1184833" y="2734738"/>
            <a:ext cx="1965619" cy="1139833"/>
          </a:xfrm>
          <a:prstGeom prst="rect">
            <a:avLst/>
          </a:prstGeom>
          <a:solidFill>
            <a:srgbClr val="E7E8EA"/>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a:ea typeface="+mn-ea"/>
                <a:cs typeface="+mn-cs"/>
                <a:sym typeface="Arial"/>
              </a:rPr>
              <a:t>Excluded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sym typeface="Arial"/>
              </a:rPr>
              <a:t>(N=19)</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sym typeface="Arial"/>
              </a:rPr>
              <a:t>Non-fulfillment of inclusion criteria (N=18)</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sym typeface="Arial"/>
              </a:rPr>
              <a:t>Lost to follow-up (N=1)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1200" cap="none" spc="0" normalizeH="0" baseline="0" noProof="0">
              <a:ln>
                <a:noFill/>
              </a:ln>
              <a:solidFill>
                <a:srgbClr val="000000"/>
              </a:solidFill>
              <a:effectLst/>
              <a:uLnTx/>
              <a:uFillTx/>
              <a:latin typeface="Trebuchet MS" panose="020B0603020202020204"/>
              <a:ea typeface="+mn-ea"/>
              <a:cs typeface="+mn-cs"/>
              <a:sym typeface="Arial"/>
            </a:endParaRPr>
          </a:p>
        </p:txBody>
      </p:sp>
      <p:cxnSp>
        <p:nvCxnSpPr>
          <p:cNvPr id="21" name="Straight Arrow Connector 20">
            <a:extLst>
              <a:ext uri="{FF2B5EF4-FFF2-40B4-BE49-F238E27FC236}">
                <a16:creationId xmlns:a16="http://schemas.microsoft.com/office/drawing/2014/main" id="{D36CC9E6-2699-8795-50C2-85C6BB3E0989}"/>
              </a:ext>
            </a:extLst>
          </p:cNvPr>
          <p:cNvCxnSpPr>
            <a:cxnSpLocks/>
          </p:cNvCxnSpPr>
          <p:nvPr/>
        </p:nvCxnSpPr>
        <p:spPr>
          <a:xfrm>
            <a:off x="2613936" y="1916114"/>
            <a:ext cx="538641"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61302D4-044B-0642-5647-0198116F8134}"/>
              </a:ext>
            </a:extLst>
          </p:cNvPr>
          <p:cNvSpPr/>
          <p:nvPr/>
        </p:nvSpPr>
        <p:spPr>
          <a:xfrm>
            <a:off x="3150453" y="1490855"/>
            <a:ext cx="1244337" cy="779486"/>
          </a:xfrm>
          <a:prstGeom prst="rect">
            <a:avLst/>
          </a:prstGeom>
          <a:solidFill>
            <a:srgbClr val="E7E8EA"/>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a:ea typeface="+mn-ea"/>
                <a:cs typeface="+mn-cs"/>
                <a:sym typeface="Arial"/>
              </a:rPr>
              <a:t>Patients included in the analysis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1200" cap="none" spc="0" normalizeH="0" baseline="0" noProof="0">
                <a:ln>
                  <a:noFill/>
                </a:ln>
                <a:solidFill>
                  <a:srgbClr val="000000"/>
                </a:solidFill>
                <a:effectLst/>
                <a:uLnTx/>
                <a:uFillTx/>
                <a:latin typeface="Trebuchet MS" panose="020B0603020202020204"/>
                <a:ea typeface="+mn-ea"/>
                <a:cs typeface="+mn-cs"/>
                <a:sym typeface="Arial"/>
              </a:rPr>
              <a:t>(N=50)</a:t>
            </a:r>
          </a:p>
        </p:txBody>
      </p:sp>
      <p:cxnSp>
        <p:nvCxnSpPr>
          <p:cNvPr id="23" name="Straight Arrow Connector 22">
            <a:extLst>
              <a:ext uri="{FF2B5EF4-FFF2-40B4-BE49-F238E27FC236}">
                <a16:creationId xmlns:a16="http://schemas.microsoft.com/office/drawing/2014/main" id="{DC651E1B-53BE-5D29-1E6D-629AC2A41105}"/>
              </a:ext>
            </a:extLst>
          </p:cNvPr>
          <p:cNvCxnSpPr>
            <a:cxnSpLocks/>
          </p:cNvCxnSpPr>
          <p:nvPr/>
        </p:nvCxnSpPr>
        <p:spPr>
          <a:xfrm>
            <a:off x="5155568" y="2324234"/>
            <a:ext cx="602852" cy="0"/>
          </a:xfrm>
          <a:prstGeom prst="straightConnector1">
            <a:avLst/>
          </a:prstGeom>
          <a:ln w="254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TextBox 52">
            <a:extLst>
              <a:ext uri="{FF2B5EF4-FFF2-40B4-BE49-F238E27FC236}">
                <a16:creationId xmlns:a16="http://schemas.microsoft.com/office/drawing/2014/main" id="{BFC2F5B6-CC21-5D81-1C87-C0ECEA55CC9B}"/>
              </a:ext>
            </a:extLst>
          </p:cNvPr>
          <p:cNvSpPr txBox="1"/>
          <p:nvPr/>
        </p:nvSpPr>
        <p:spPr>
          <a:xfrm>
            <a:off x="4700074" y="1392403"/>
            <a:ext cx="1281741" cy="43088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1200" cap="none" spc="0" normalizeH="0" baseline="0" noProof="0">
                <a:ln>
                  <a:noFill/>
                </a:ln>
                <a:solidFill>
                  <a:srgbClr val="000000"/>
                </a:solidFill>
                <a:effectLst/>
                <a:uLnTx/>
                <a:uFillTx/>
                <a:latin typeface="Trebuchet MS" panose="020B0603020202020204"/>
                <a:cs typeface="Arial"/>
                <a:sym typeface="Arial"/>
              </a:rPr>
              <a:t>First patient in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200" cap="none" spc="0" normalizeH="0" baseline="0" noProof="0">
                <a:ln>
                  <a:noFill/>
                </a:ln>
                <a:solidFill>
                  <a:srgbClr val="000000"/>
                </a:solidFill>
                <a:effectLst/>
                <a:uLnTx/>
                <a:uFillTx/>
                <a:latin typeface="Trebuchet MS" panose="020B0603020202020204"/>
                <a:cs typeface="Arial"/>
                <a:sym typeface="Arial"/>
              </a:rPr>
              <a:t>February 5, 2023</a:t>
            </a:r>
          </a:p>
        </p:txBody>
      </p:sp>
      <p:sp>
        <p:nvSpPr>
          <p:cNvPr id="25" name="TextBox 53">
            <a:extLst>
              <a:ext uri="{FF2B5EF4-FFF2-40B4-BE49-F238E27FC236}">
                <a16:creationId xmlns:a16="http://schemas.microsoft.com/office/drawing/2014/main" id="{54AE694C-FE47-C8F1-7B04-B1415F5AAAC9}"/>
              </a:ext>
            </a:extLst>
          </p:cNvPr>
          <p:cNvSpPr txBox="1"/>
          <p:nvPr/>
        </p:nvSpPr>
        <p:spPr>
          <a:xfrm>
            <a:off x="6289374" y="1383400"/>
            <a:ext cx="1451298" cy="43088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1200" cap="none" spc="0" normalizeH="0" baseline="0" noProof="0">
                <a:ln>
                  <a:noFill/>
                </a:ln>
                <a:solidFill>
                  <a:srgbClr val="000000"/>
                </a:solidFill>
                <a:effectLst/>
                <a:uLnTx/>
                <a:uFillTx/>
                <a:latin typeface="Trebuchet MS" panose="020B0603020202020204"/>
                <a:cs typeface="Arial"/>
                <a:sym typeface="Arial"/>
              </a:rPr>
              <a:t>Last patient in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200" cap="none" spc="0" normalizeH="0" baseline="0" noProof="0">
                <a:ln>
                  <a:noFill/>
                </a:ln>
                <a:solidFill>
                  <a:srgbClr val="000000"/>
                </a:solidFill>
                <a:effectLst/>
                <a:uLnTx/>
                <a:uFillTx/>
                <a:latin typeface="Trebuchet MS" panose="020B0603020202020204"/>
                <a:cs typeface="Arial"/>
                <a:sym typeface="Arial"/>
              </a:rPr>
              <a:t>September 4, 2023</a:t>
            </a:r>
          </a:p>
        </p:txBody>
      </p:sp>
      <p:cxnSp>
        <p:nvCxnSpPr>
          <p:cNvPr id="26" name="Straight Arrow Connector 25">
            <a:extLst>
              <a:ext uri="{FF2B5EF4-FFF2-40B4-BE49-F238E27FC236}">
                <a16:creationId xmlns:a16="http://schemas.microsoft.com/office/drawing/2014/main" id="{1B302E46-073B-5FA8-0F44-52F6EB36EA26}"/>
              </a:ext>
            </a:extLst>
          </p:cNvPr>
          <p:cNvCxnSpPr>
            <a:cxnSpLocks/>
          </p:cNvCxnSpPr>
          <p:nvPr/>
        </p:nvCxnSpPr>
        <p:spPr>
          <a:xfrm>
            <a:off x="6901188" y="2324234"/>
            <a:ext cx="1142769" cy="0"/>
          </a:xfrm>
          <a:prstGeom prst="straightConnector1">
            <a:avLst/>
          </a:prstGeom>
          <a:ln w="254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726209C-2A81-56BB-93F3-E758B8BDD96D}"/>
              </a:ext>
            </a:extLst>
          </p:cNvPr>
          <p:cNvCxnSpPr>
            <a:cxnSpLocks/>
          </p:cNvCxnSpPr>
          <p:nvPr/>
        </p:nvCxnSpPr>
        <p:spPr>
          <a:xfrm>
            <a:off x="8040897" y="2325594"/>
            <a:ext cx="1265489" cy="0"/>
          </a:xfrm>
          <a:prstGeom prst="straightConnector1">
            <a:avLst/>
          </a:prstGeom>
          <a:ln w="25400">
            <a:solidFill>
              <a:schemeClr val="accent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TextBox 56">
            <a:extLst>
              <a:ext uri="{FF2B5EF4-FFF2-40B4-BE49-F238E27FC236}">
                <a16:creationId xmlns:a16="http://schemas.microsoft.com/office/drawing/2014/main" id="{F7C40491-3EF5-6C72-9064-3A0EC15F6901}"/>
              </a:ext>
            </a:extLst>
          </p:cNvPr>
          <p:cNvSpPr txBox="1"/>
          <p:nvPr/>
        </p:nvSpPr>
        <p:spPr>
          <a:xfrm>
            <a:off x="7992323" y="1449711"/>
            <a:ext cx="1764949" cy="600164"/>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1200" cap="none" spc="0" normalizeH="0" baseline="0" noProof="0">
                <a:ln>
                  <a:noFill/>
                </a:ln>
                <a:solidFill>
                  <a:srgbClr val="000000"/>
                </a:solidFill>
                <a:effectLst/>
                <a:uLnTx/>
                <a:uFillTx/>
                <a:latin typeface="Trebuchet MS" panose="020B0603020202020204"/>
                <a:cs typeface="Arial"/>
                <a:sym typeface="Arial"/>
              </a:rPr>
              <a:t>End of Study</a:t>
            </a:r>
            <a:endPar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200" cap="none" spc="0" normalizeH="0" baseline="0" noProof="0">
                <a:ln>
                  <a:noFill/>
                </a:ln>
                <a:solidFill>
                  <a:srgbClr val="000000"/>
                </a:solidFill>
                <a:effectLst/>
                <a:uLnTx/>
                <a:uFillTx/>
                <a:latin typeface="Trebuchet MS" panose="020B0603020202020204"/>
                <a:ea typeface="Calibri"/>
                <a:cs typeface="Calibri"/>
                <a:sym typeface="Arial"/>
              </a:rPr>
              <a:t>Last patient last treatment</a:t>
            </a:r>
            <a:endParaRPr kumimoji="0" lang="en-US" sz="1100" b="1" i="0" u="none" strike="noStrike" kern="1200" cap="none" spc="0" normalizeH="0" baseline="0" noProof="0">
              <a:ln>
                <a:noFill/>
              </a:ln>
              <a:solidFill>
                <a:srgbClr val="000000"/>
              </a:solidFill>
              <a:effectLst/>
              <a:uLnTx/>
              <a:uFillTx/>
              <a:latin typeface="Trebuchet MS" panose="020B0603020202020204"/>
              <a:ea typeface="Calibri"/>
              <a:cs typeface="Calibri"/>
              <a:sym typeface="Arial"/>
            </a:endParaRPr>
          </a:p>
        </p:txBody>
      </p:sp>
      <p:cxnSp>
        <p:nvCxnSpPr>
          <p:cNvPr id="29" name="Straight Arrow Connector 28">
            <a:extLst>
              <a:ext uri="{FF2B5EF4-FFF2-40B4-BE49-F238E27FC236}">
                <a16:creationId xmlns:a16="http://schemas.microsoft.com/office/drawing/2014/main" id="{B4943403-77C8-8201-2ECB-471A620CA3BA}"/>
              </a:ext>
            </a:extLst>
          </p:cNvPr>
          <p:cNvCxnSpPr>
            <a:cxnSpLocks/>
          </p:cNvCxnSpPr>
          <p:nvPr/>
        </p:nvCxnSpPr>
        <p:spPr>
          <a:xfrm>
            <a:off x="5758419" y="2324234"/>
            <a:ext cx="1142769" cy="0"/>
          </a:xfrm>
          <a:prstGeom prst="straightConnector1">
            <a:avLst/>
          </a:prstGeom>
          <a:ln w="254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TextBox 58">
            <a:extLst>
              <a:ext uri="{FF2B5EF4-FFF2-40B4-BE49-F238E27FC236}">
                <a16:creationId xmlns:a16="http://schemas.microsoft.com/office/drawing/2014/main" id="{3BB2B0ED-61B5-5B48-7BB0-5FCBEB943626}"/>
              </a:ext>
            </a:extLst>
          </p:cNvPr>
          <p:cNvSpPr txBox="1"/>
          <p:nvPr/>
        </p:nvSpPr>
        <p:spPr>
          <a:xfrm>
            <a:off x="4991864" y="2849571"/>
            <a:ext cx="1770053" cy="60016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1200" cap="none" spc="0" normalizeH="0" baseline="0" noProof="0">
                <a:ln>
                  <a:noFill/>
                </a:ln>
                <a:solidFill>
                  <a:srgbClr val="000000"/>
                </a:solidFill>
                <a:effectLst/>
                <a:uLnTx/>
                <a:uFillTx/>
                <a:latin typeface="Trebuchet MS" panose="020B0603020202020204"/>
                <a:cs typeface="Arial"/>
                <a:sym typeface="Arial"/>
              </a:rPr>
              <a:t>Amendment to include HR+/HER2- patients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200" cap="none" spc="0" normalizeH="0" baseline="0" noProof="0">
                <a:ln>
                  <a:noFill/>
                </a:ln>
                <a:solidFill>
                  <a:srgbClr val="000000"/>
                </a:solidFill>
                <a:effectLst/>
                <a:uLnTx/>
                <a:uFillTx/>
                <a:latin typeface="Trebuchet MS" panose="020B0603020202020204"/>
                <a:cs typeface="Arial"/>
                <a:sym typeface="Arial"/>
              </a:rPr>
              <a:t>March 14, 2023</a:t>
            </a:r>
          </a:p>
        </p:txBody>
      </p:sp>
      <p:sp>
        <p:nvSpPr>
          <p:cNvPr id="31" name="TextBox 59">
            <a:extLst>
              <a:ext uri="{FF2B5EF4-FFF2-40B4-BE49-F238E27FC236}">
                <a16:creationId xmlns:a16="http://schemas.microsoft.com/office/drawing/2014/main" id="{7BD30BCC-B670-3E02-0801-767BEF3F6A2F}"/>
              </a:ext>
            </a:extLst>
          </p:cNvPr>
          <p:cNvSpPr txBox="1"/>
          <p:nvPr/>
        </p:nvSpPr>
        <p:spPr>
          <a:xfrm>
            <a:off x="7447566" y="2720189"/>
            <a:ext cx="1609040" cy="43088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1200" cap="none" spc="0" normalizeH="0" baseline="0" noProof="0">
                <a:ln>
                  <a:noFill/>
                </a:ln>
                <a:solidFill>
                  <a:srgbClr val="000000"/>
                </a:solidFill>
                <a:effectLst/>
                <a:uLnTx/>
                <a:uFillTx/>
                <a:latin typeface="Trebuchet MS" panose="020B0603020202020204"/>
                <a:cs typeface="Arial"/>
                <a:sym typeface="Arial"/>
              </a:rPr>
              <a:t>Data cut-off</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200" cap="none" spc="0" normalizeH="0" baseline="0" noProof="0">
                <a:ln>
                  <a:noFill/>
                </a:ln>
                <a:solidFill>
                  <a:srgbClr val="000000"/>
                </a:solidFill>
                <a:effectLst/>
                <a:uLnTx/>
                <a:uFillTx/>
                <a:latin typeface="Trebuchet MS" panose="020B0603020202020204"/>
                <a:cs typeface="Arial"/>
                <a:sym typeface="Arial"/>
              </a:rPr>
              <a:t>May 5, 2024</a:t>
            </a:r>
          </a:p>
        </p:txBody>
      </p:sp>
      <p:sp>
        <p:nvSpPr>
          <p:cNvPr id="4096" name="TextBox 60">
            <a:extLst>
              <a:ext uri="{FF2B5EF4-FFF2-40B4-BE49-F238E27FC236}">
                <a16:creationId xmlns:a16="http://schemas.microsoft.com/office/drawing/2014/main" id="{E7185B02-7231-77D9-6AAA-62CA441BF441}"/>
              </a:ext>
            </a:extLst>
          </p:cNvPr>
          <p:cNvSpPr txBox="1"/>
          <p:nvPr/>
        </p:nvSpPr>
        <p:spPr>
          <a:xfrm>
            <a:off x="7473630" y="3056549"/>
            <a:ext cx="2054660" cy="162352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9 patients remain on treatment</a:t>
            </a:r>
            <a:endParaRPr kumimoji="0" lang="en-US" sz="1050" b="0" i="0" u="sng" strike="noStrike" kern="1200" cap="none" spc="0" normalizeH="0" baseline="0" noProof="0">
              <a:ln>
                <a:noFill/>
              </a:ln>
              <a:solidFill>
                <a:srgbClr val="000000"/>
              </a:solidFill>
              <a:effectLst/>
              <a:uLnTx/>
              <a:uFillTx/>
              <a:latin typeface="Trebuchet MS" panose="020B0603020202020204"/>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41 patients discontinued: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Progressive disease (n=33)</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Withdrawal of consent (n=2)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Adverse events (n=3)</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Disease related death (n=1)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Patient decision (n=1)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1200" cap="none" spc="0" normalizeH="0" baseline="0" noProof="0">
                <a:ln>
                  <a:noFill/>
                </a:ln>
                <a:solidFill>
                  <a:srgbClr val="000000"/>
                </a:solidFill>
                <a:effectLst/>
                <a:uLnTx/>
                <a:uFillTx/>
                <a:latin typeface="Trebuchet MS" panose="020B0603020202020204"/>
                <a:cs typeface="Arial"/>
                <a:sym typeface="Arial"/>
              </a:rPr>
              <a:t>Investigator’s decision (n=1)</a:t>
            </a:r>
          </a:p>
        </p:txBody>
      </p:sp>
      <p:cxnSp>
        <p:nvCxnSpPr>
          <p:cNvPr id="4097" name="Straight Connector 4096">
            <a:extLst>
              <a:ext uri="{FF2B5EF4-FFF2-40B4-BE49-F238E27FC236}">
                <a16:creationId xmlns:a16="http://schemas.microsoft.com/office/drawing/2014/main" id="{D9A472D9-C149-D2CE-55E6-657C5D7C166E}"/>
              </a:ext>
            </a:extLst>
          </p:cNvPr>
          <p:cNvCxnSpPr>
            <a:cxnSpLocks/>
          </p:cNvCxnSpPr>
          <p:nvPr/>
        </p:nvCxnSpPr>
        <p:spPr>
          <a:xfrm flipH="1" flipV="1">
            <a:off x="5146301" y="1893362"/>
            <a:ext cx="2472" cy="420082"/>
          </a:xfrm>
          <a:prstGeom prst="line">
            <a:avLst/>
          </a:prstGeom>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98" name="Straight Connector 4097">
            <a:extLst>
              <a:ext uri="{FF2B5EF4-FFF2-40B4-BE49-F238E27FC236}">
                <a16:creationId xmlns:a16="http://schemas.microsoft.com/office/drawing/2014/main" id="{826F89DB-B3FB-0A2B-E098-F762F72D409C}"/>
              </a:ext>
            </a:extLst>
          </p:cNvPr>
          <p:cNvCxnSpPr>
            <a:cxnSpLocks/>
          </p:cNvCxnSpPr>
          <p:nvPr/>
        </p:nvCxnSpPr>
        <p:spPr>
          <a:xfrm flipH="1" flipV="1">
            <a:off x="5757183" y="2319336"/>
            <a:ext cx="2472" cy="420082"/>
          </a:xfrm>
          <a:prstGeom prst="line">
            <a:avLst/>
          </a:prstGeom>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99" name="Straight Connector 4098">
            <a:extLst>
              <a:ext uri="{FF2B5EF4-FFF2-40B4-BE49-F238E27FC236}">
                <a16:creationId xmlns:a16="http://schemas.microsoft.com/office/drawing/2014/main" id="{3C0BCD1F-4CF5-EB5D-4881-20A89A962FBE}"/>
              </a:ext>
            </a:extLst>
          </p:cNvPr>
          <p:cNvCxnSpPr>
            <a:cxnSpLocks/>
          </p:cNvCxnSpPr>
          <p:nvPr/>
        </p:nvCxnSpPr>
        <p:spPr>
          <a:xfrm flipH="1" flipV="1">
            <a:off x="6892638" y="1899253"/>
            <a:ext cx="2472" cy="420082"/>
          </a:xfrm>
          <a:prstGeom prst="line">
            <a:avLst/>
          </a:prstGeom>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00" name="Straight Connector 4099">
            <a:extLst>
              <a:ext uri="{FF2B5EF4-FFF2-40B4-BE49-F238E27FC236}">
                <a16:creationId xmlns:a16="http://schemas.microsoft.com/office/drawing/2014/main" id="{A9C846AA-F5FD-39A9-66F9-1918A146364F}"/>
              </a:ext>
            </a:extLst>
          </p:cNvPr>
          <p:cNvCxnSpPr>
            <a:cxnSpLocks/>
          </p:cNvCxnSpPr>
          <p:nvPr/>
        </p:nvCxnSpPr>
        <p:spPr>
          <a:xfrm flipV="1">
            <a:off x="8040897" y="2324233"/>
            <a:ext cx="0" cy="394294"/>
          </a:xfrm>
          <a:prstGeom prst="line">
            <a:avLst/>
          </a:prstGeom>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01" name="Straight Connector 4100">
            <a:extLst>
              <a:ext uri="{FF2B5EF4-FFF2-40B4-BE49-F238E27FC236}">
                <a16:creationId xmlns:a16="http://schemas.microsoft.com/office/drawing/2014/main" id="{C1E919F3-FAB4-7C83-FDE9-29BB0BDFDA3B}"/>
              </a:ext>
            </a:extLst>
          </p:cNvPr>
          <p:cNvCxnSpPr>
            <a:cxnSpLocks/>
          </p:cNvCxnSpPr>
          <p:nvPr/>
        </p:nvCxnSpPr>
        <p:spPr>
          <a:xfrm flipH="1" flipV="1">
            <a:off x="8953512" y="1904150"/>
            <a:ext cx="2472" cy="420082"/>
          </a:xfrm>
          <a:prstGeom prst="line">
            <a:avLst/>
          </a:prstGeom>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DBCEA7-5D65-A407-D9BD-1BC444909995}"/>
              </a:ext>
            </a:extLst>
          </p:cNvPr>
          <p:cNvSpPr txBox="1"/>
          <p:nvPr/>
        </p:nvSpPr>
        <p:spPr>
          <a:xfrm>
            <a:off x="411923" y="4833007"/>
            <a:ext cx="10972800" cy="15696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Between February 2023 and September 2023, 50 patients were enrolled (Figure 2): 32 patients with TNBC and 18 patients with HR+/HER2- breast cancer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54565B"/>
                </a:solidFill>
                <a:effectLst/>
                <a:uLnTx/>
                <a:uFillTx/>
                <a:latin typeface="Trebuchet MS" panose="020B0603020202020204"/>
                <a:ea typeface="+mn-ea"/>
                <a:cs typeface="+mn-cs"/>
              </a:rPr>
              <a:t>At data cut-off (May 5, 2024), with a median follow-up of 9.0 months (range; 0.2-13.5), 9 patients remained on treatment (Figure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72042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83CE18-3BDB-CC8F-7C50-B0B85FDA141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150426"/>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Patient Baseline Demographics</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122021" y="6203542"/>
            <a:ext cx="98020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ECOG,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Eastern Cooperative Oncology Group; </a:t>
            </a: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HER2, Human Epidermal Growth Factor Receptor 2; HR, Hormone Receptor; TNBC, Triple Negative 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2" name="TextBox 1">
            <a:extLst>
              <a:ext uri="{FF2B5EF4-FFF2-40B4-BE49-F238E27FC236}">
                <a16:creationId xmlns:a16="http://schemas.microsoft.com/office/drawing/2014/main" id="{BDA16887-695F-E080-C3E8-28DCD58408B2}"/>
              </a:ext>
            </a:extLst>
          </p:cNvPr>
          <p:cNvSpPr txBox="1"/>
          <p:nvPr/>
        </p:nvSpPr>
        <p:spPr>
          <a:xfrm>
            <a:off x="495300" y="1137445"/>
            <a:ext cx="2929631"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Table 1</a:t>
            </a:r>
            <a:r>
              <a:rPr kumimoji="0" lang="en-GB" sz="1200" b="0"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 Patient Baseline Demographics</a:t>
            </a:r>
          </a:p>
        </p:txBody>
      </p:sp>
      <p:graphicFrame>
        <p:nvGraphicFramePr>
          <p:cNvPr id="4" name="Table 3">
            <a:extLst>
              <a:ext uri="{FF2B5EF4-FFF2-40B4-BE49-F238E27FC236}">
                <a16:creationId xmlns:a16="http://schemas.microsoft.com/office/drawing/2014/main" id="{63673E28-0A21-E79C-6240-BAF35C0B32BE}"/>
              </a:ext>
            </a:extLst>
          </p:cNvPr>
          <p:cNvGraphicFramePr>
            <a:graphicFrameLocks noGrp="1"/>
          </p:cNvGraphicFramePr>
          <p:nvPr/>
        </p:nvGraphicFramePr>
        <p:xfrm>
          <a:off x="495300" y="1508388"/>
          <a:ext cx="11311999" cy="4039832"/>
        </p:xfrm>
        <a:graphic>
          <a:graphicData uri="http://schemas.openxmlformats.org/drawingml/2006/table">
            <a:tbl>
              <a:tblPr/>
              <a:tblGrid>
                <a:gridCol w="5603508">
                  <a:extLst>
                    <a:ext uri="{9D8B030D-6E8A-4147-A177-3AD203B41FA5}">
                      <a16:colId xmlns:a16="http://schemas.microsoft.com/office/drawing/2014/main" val="4238624985"/>
                    </a:ext>
                  </a:extLst>
                </a:gridCol>
                <a:gridCol w="1705987">
                  <a:extLst>
                    <a:ext uri="{9D8B030D-6E8A-4147-A177-3AD203B41FA5}">
                      <a16:colId xmlns:a16="http://schemas.microsoft.com/office/drawing/2014/main" val="3113654618"/>
                    </a:ext>
                  </a:extLst>
                </a:gridCol>
                <a:gridCol w="2257150">
                  <a:extLst>
                    <a:ext uri="{9D8B030D-6E8A-4147-A177-3AD203B41FA5}">
                      <a16:colId xmlns:a16="http://schemas.microsoft.com/office/drawing/2014/main" val="2543446796"/>
                    </a:ext>
                  </a:extLst>
                </a:gridCol>
                <a:gridCol w="1745354">
                  <a:extLst>
                    <a:ext uri="{9D8B030D-6E8A-4147-A177-3AD203B41FA5}">
                      <a16:colId xmlns:a16="http://schemas.microsoft.com/office/drawing/2014/main" val="580312937"/>
                    </a:ext>
                  </a:extLst>
                </a:gridCol>
              </a:tblGrid>
              <a:tr h="398998">
                <a:tc>
                  <a:txBody>
                    <a:bodyPr/>
                    <a:lstStyle/>
                    <a:p>
                      <a:pPr algn="ctr" fontAlgn="base"/>
                      <a:r>
                        <a:rPr lang="en-US" sz="900" b="1" i="0" u="none" strike="noStrike">
                          <a:solidFill>
                            <a:srgbClr val="FFFFFF"/>
                          </a:solidFill>
                          <a:effectLst/>
                          <a:latin typeface="Arial" panose="020B0604020202020204" pitchFamily="34" charset="0"/>
                        </a:rPr>
                        <a:t>Patient characteristics, n (%)</a:t>
                      </a:r>
                      <a:r>
                        <a:rPr lang="en-US" sz="900" b="0" i="0">
                          <a:solidFill>
                            <a:srgbClr val="000000"/>
                          </a:solidFill>
                          <a:effectLst/>
                          <a:latin typeface="Arial" panose="020B0604020202020204" pitchFamily="34" charset="0"/>
                        </a:rPr>
                        <a:t>​</a:t>
                      </a:r>
                      <a:endParaRPr lang="en-US" b="0" i="0">
                        <a:solidFill>
                          <a:srgbClr val="000000"/>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TNBC</a:t>
                      </a:r>
                      <a:r>
                        <a:rPr lang="en-US" sz="900" b="0" i="0">
                          <a:solidFill>
                            <a:srgbClr val="000000"/>
                          </a:solidFill>
                          <a:effectLst/>
                          <a:latin typeface="Arial" panose="020B0604020202020204" pitchFamily="34" charset="0"/>
                        </a:rPr>
                        <a:t>​</a:t>
                      </a:r>
                      <a:endParaRPr lang="en-US" b="0" i="0">
                        <a:solidFill>
                          <a:srgbClr val="000000"/>
                        </a:solidFill>
                        <a:effectLst/>
                      </a:endParaRPr>
                    </a:p>
                    <a:p>
                      <a:pPr algn="ctr" fontAlgn="base"/>
                      <a:r>
                        <a:rPr lang="en-US" sz="900" b="1" i="0" u="none" strike="noStrike">
                          <a:solidFill>
                            <a:srgbClr val="FFFFFF"/>
                          </a:solidFill>
                          <a:effectLst/>
                          <a:latin typeface="Arial" panose="020B0604020202020204" pitchFamily="34" charset="0"/>
                        </a:rPr>
                        <a:t>(N = 32)</a:t>
                      </a:r>
                      <a:r>
                        <a:rPr lang="en-US" sz="900" b="0" i="0">
                          <a:solidFill>
                            <a:srgbClr val="000000"/>
                          </a:solidFill>
                          <a:effectLst/>
                          <a:latin typeface="Arial" panose="020B0604020202020204" pitchFamily="34" charset="0"/>
                        </a:rPr>
                        <a:t>​</a:t>
                      </a:r>
                      <a:endParaRPr lang="en-US" b="0" i="0">
                        <a:solidFill>
                          <a:srgbClr val="000000"/>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HR+/HER2-</a:t>
                      </a:r>
                      <a:r>
                        <a:rPr lang="en-US" sz="900" b="0" i="0">
                          <a:solidFill>
                            <a:srgbClr val="000000"/>
                          </a:solidFill>
                          <a:effectLst/>
                          <a:latin typeface="Arial" panose="020B0604020202020204" pitchFamily="34" charset="0"/>
                        </a:rPr>
                        <a:t>​</a:t>
                      </a:r>
                      <a:endParaRPr lang="en-US" b="0" i="0">
                        <a:solidFill>
                          <a:srgbClr val="000000"/>
                        </a:solidFill>
                        <a:effectLst/>
                      </a:endParaRPr>
                    </a:p>
                    <a:p>
                      <a:pPr algn="ctr" fontAlgn="base"/>
                      <a:r>
                        <a:rPr lang="en-US" sz="900" b="1" i="0" u="none" strike="noStrike">
                          <a:solidFill>
                            <a:srgbClr val="FFFFFF"/>
                          </a:solidFill>
                          <a:effectLst/>
                          <a:latin typeface="Arial" panose="020B0604020202020204" pitchFamily="34" charset="0"/>
                        </a:rPr>
                        <a:t>(N = 18)</a:t>
                      </a:r>
                      <a:r>
                        <a:rPr lang="en-US" sz="900" b="0" i="0">
                          <a:solidFill>
                            <a:srgbClr val="000000"/>
                          </a:solidFill>
                          <a:effectLst/>
                          <a:latin typeface="Arial" panose="020B0604020202020204" pitchFamily="34" charset="0"/>
                        </a:rPr>
                        <a:t>​</a:t>
                      </a:r>
                      <a:endParaRPr lang="en-US" b="0" i="0">
                        <a:solidFill>
                          <a:srgbClr val="000000"/>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Overall​</a:t>
                      </a:r>
                      <a:r>
                        <a:rPr lang="en-US" sz="900" b="0" i="0">
                          <a:solidFill>
                            <a:srgbClr val="000000"/>
                          </a:solidFill>
                          <a:effectLst/>
                          <a:latin typeface="Arial" panose="020B0604020202020204" pitchFamily="34" charset="0"/>
                        </a:rPr>
                        <a:t>​</a:t>
                      </a:r>
                      <a:endParaRPr lang="en-US" b="0" i="0">
                        <a:solidFill>
                          <a:srgbClr val="000000"/>
                        </a:solidFill>
                        <a:effectLst/>
                      </a:endParaRPr>
                    </a:p>
                    <a:p>
                      <a:pPr algn="ctr" fontAlgn="base"/>
                      <a:r>
                        <a:rPr lang="en-US" sz="900" b="1" i="0" u="none" strike="noStrike">
                          <a:solidFill>
                            <a:srgbClr val="FFFFFF"/>
                          </a:solidFill>
                          <a:effectLst/>
                          <a:latin typeface="Arial" panose="020B0604020202020204" pitchFamily="34" charset="0"/>
                        </a:rPr>
                        <a:t>(N</a:t>
                      </a:r>
                      <a:r>
                        <a:rPr lang="en-US" sz="900" b="1" i="1" u="none" strike="noStrike">
                          <a:solidFill>
                            <a:srgbClr val="FFFFFF"/>
                          </a:solidFill>
                          <a:effectLst/>
                          <a:latin typeface="Arial" panose="020B0604020202020204" pitchFamily="34" charset="0"/>
                        </a:rPr>
                        <a:t> </a:t>
                      </a:r>
                      <a:r>
                        <a:rPr lang="en-US" sz="900" b="1" i="0" u="none" strike="noStrike">
                          <a:solidFill>
                            <a:srgbClr val="FFFFFF"/>
                          </a:solidFill>
                          <a:effectLst/>
                          <a:latin typeface="Arial" panose="020B0604020202020204" pitchFamily="34" charset="0"/>
                        </a:rPr>
                        <a:t>= 50)​</a:t>
                      </a:r>
                      <a:r>
                        <a:rPr lang="en-US" sz="900" b="0" i="0">
                          <a:solidFill>
                            <a:srgbClr val="000000"/>
                          </a:solidFill>
                          <a:effectLst/>
                          <a:latin typeface="Arial" panose="020B0604020202020204" pitchFamily="34" charset="0"/>
                        </a:rPr>
                        <a:t>​</a:t>
                      </a:r>
                      <a:endParaRPr lang="en-US" b="0" i="0">
                        <a:solidFill>
                          <a:srgbClr val="000000"/>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E325F"/>
                    </a:solidFill>
                  </a:tcPr>
                </a:tc>
                <a:extLst>
                  <a:ext uri="{0D108BD9-81ED-4DB2-BD59-A6C34878D82A}">
                    <a16:rowId xmlns:a16="http://schemas.microsoft.com/office/drawing/2014/main" val="590282449"/>
                  </a:ext>
                </a:extLst>
              </a:tr>
              <a:tr h="398998">
                <a:tc>
                  <a:txBody>
                    <a:bodyPr/>
                    <a:lstStyle/>
                    <a:p>
                      <a:pPr algn="l" fontAlgn="base"/>
                      <a:r>
                        <a:rPr lang="en-GB" sz="900" b="1" i="0" u="none" strike="noStrike">
                          <a:solidFill>
                            <a:schemeClr val="accent6"/>
                          </a:solidFill>
                          <a:effectLst/>
                          <a:latin typeface="Arial" panose="020B0604020202020204" pitchFamily="34" charset="0"/>
                        </a:rPr>
                        <a:t>Age in years, </a:t>
                      </a:r>
                      <a:r>
                        <a:rPr lang="en-GB" sz="900" b="0" i="0" u="none" strike="noStrike">
                          <a:solidFill>
                            <a:schemeClr val="accent6"/>
                          </a:solidFill>
                          <a:effectLst/>
                          <a:latin typeface="Arial" panose="020B0604020202020204" pitchFamily="34" charset="0"/>
                        </a:rPr>
                        <a:t>Median (Min; Max)​</a:t>
                      </a:r>
                      <a:r>
                        <a:rPr lang="en-GB" sz="900" b="0" i="0">
                          <a:solidFill>
                            <a:schemeClr val="accent6"/>
                          </a:solidFill>
                          <a:effectLst/>
                          <a:latin typeface="Arial" panose="020B0604020202020204" pitchFamily="34" charset="0"/>
                        </a:rPr>
                        <a:t>​</a:t>
                      </a:r>
                      <a:endParaRPr lang="en-GB"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51.0 </a:t>
                      </a:r>
                      <a:r>
                        <a:rPr lang="en-US" sz="900" b="0" i="0">
                          <a:solidFill>
                            <a:schemeClr val="accent6"/>
                          </a:solidFill>
                          <a:effectLst/>
                          <a:latin typeface="Arial" panose="020B0604020202020204" pitchFamily="34" charset="0"/>
                        </a:rPr>
                        <a:t>​</a:t>
                      </a:r>
                      <a:endParaRPr lang="en-US" b="0" i="0">
                        <a:solidFill>
                          <a:schemeClr val="accent6"/>
                        </a:solidFill>
                        <a:effectLst/>
                      </a:endParaRPr>
                    </a:p>
                    <a:p>
                      <a:pPr algn="ctr" fontAlgn="base"/>
                      <a:r>
                        <a:rPr lang="en-US" sz="900" b="0" i="0" u="none" strike="noStrike">
                          <a:solidFill>
                            <a:schemeClr val="accent6"/>
                          </a:solidFill>
                          <a:effectLst/>
                          <a:latin typeface="Arial" panose="020B0604020202020204" pitchFamily="34" charset="0"/>
                        </a:rPr>
                        <a:t>(31;74)</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53.5 </a:t>
                      </a:r>
                      <a:r>
                        <a:rPr lang="en-US" sz="900" b="0" i="0">
                          <a:solidFill>
                            <a:schemeClr val="accent6"/>
                          </a:solidFill>
                          <a:effectLst/>
                          <a:latin typeface="Arial" panose="020B0604020202020204" pitchFamily="34" charset="0"/>
                        </a:rPr>
                        <a:t>​</a:t>
                      </a:r>
                      <a:endParaRPr lang="en-US" b="0" i="0">
                        <a:solidFill>
                          <a:schemeClr val="accent6"/>
                        </a:solidFill>
                        <a:effectLst/>
                      </a:endParaRPr>
                    </a:p>
                    <a:p>
                      <a:pPr algn="ctr" fontAlgn="base"/>
                      <a:r>
                        <a:rPr lang="en-US" sz="900" b="0" i="0" u="none" strike="noStrike">
                          <a:solidFill>
                            <a:schemeClr val="accent6"/>
                          </a:solidFill>
                          <a:effectLst/>
                          <a:latin typeface="Arial" panose="020B0604020202020204" pitchFamily="34" charset="0"/>
                        </a:rPr>
                        <a:t>(37;72)</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52.0 </a:t>
                      </a:r>
                      <a:r>
                        <a:rPr lang="en-US" sz="900" b="0" i="0">
                          <a:solidFill>
                            <a:schemeClr val="accent6"/>
                          </a:solidFill>
                          <a:effectLst/>
                          <a:latin typeface="Arial" panose="020B0604020202020204" pitchFamily="34" charset="0"/>
                        </a:rPr>
                        <a:t>​</a:t>
                      </a:r>
                      <a:endParaRPr lang="en-US" b="0" i="0">
                        <a:solidFill>
                          <a:schemeClr val="accent6"/>
                        </a:solidFill>
                        <a:effectLst/>
                      </a:endParaRPr>
                    </a:p>
                    <a:p>
                      <a:pPr algn="ctr" fontAlgn="base"/>
                      <a:r>
                        <a:rPr lang="en-US" sz="900" b="0" i="0" u="none" strike="noStrike">
                          <a:solidFill>
                            <a:schemeClr val="accent6"/>
                          </a:solidFill>
                          <a:effectLst/>
                          <a:latin typeface="Arial" panose="020B0604020202020204" pitchFamily="34" charset="0"/>
                        </a:rPr>
                        <a:t>(31;74)​</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2772091972"/>
                  </a:ext>
                </a:extLst>
              </a:tr>
              <a:tr h="249372">
                <a:tc gridSpan="4">
                  <a:txBody>
                    <a:bodyPr/>
                    <a:lstStyle/>
                    <a:p>
                      <a:pPr algn="l" fontAlgn="base"/>
                      <a:r>
                        <a:rPr lang="en-US" sz="900" b="1" i="0" u="none" strike="noStrike">
                          <a:solidFill>
                            <a:schemeClr val="accent6"/>
                          </a:solidFill>
                          <a:effectLst/>
                          <a:latin typeface="Arial" panose="020B0604020202020204" pitchFamily="34" charset="0"/>
                        </a:rPr>
                        <a:t>ECOG</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ED2"/>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35612085"/>
                  </a:ext>
                </a:extLst>
              </a:tr>
              <a:tr h="249372">
                <a:tc>
                  <a:txBody>
                    <a:bodyPr/>
                    <a:lstStyle/>
                    <a:p>
                      <a:pPr algn="l" fontAlgn="base"/>
                      <a:r>
                        <a:rPr lang="en-US" sz="900" b="0" i="0" u="none" strike="noStrike">
                          <a:solidFill>
                            <a:schemeClr val="accent6"/>
                          </a:solidFill>
                          <a:effectLst/>
                          <a:latin typeface="Arial" panose="020B0604020202020204" pitchFamily="34" charset="0"/>
                        </a:rPr>
                        <a:t>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18 (56.3%)</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12 (66.7%)</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30 (60.0%)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1754992747"/>
                  </a:ext>
                </a:extLst>
              </a:tr>
              <a:tr h="249372">
                <a:tc>
                  <a:txBody>
                    <a:bodyPr/>
                    <a:lstStyle/>
                    <a:p>
                      <a:pPr algn="l" fontAlgn="base"/>
                      <a:r>
                        <a:rPr lang="es-ES" sz="900" b="0" i="0" u="none" strike="noStrike">
                          <a:solidFill>
                            <a:schemeClr val="accent6"/>
                          </a:solidFill>
                          <a:effectLst/>
                          <a:latin typeface="Arial" panose="020B0604020202020204" pitchFamily="34" charset="0"/>
                        </a:rPr>
                        <a:t>1</a:t>
                      </a:r>
                      <a:r>
                        <a:rPr lang="es-ES" sz="900" b="0" i="0">
                          <a:solidFill>
                            <a:schemeClr val="accent6"/>
                          </a:solidFill>
                          <a:effectLst/>
                          <a:latin typeface="Arial" panose="020B0604020202020204" pitchFamily="34" charset="0"/>
                        </a:rPr>
                        <a:t>​</a:t>
                      </a:r>
                      <a:endParaRPr lang="es-E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14 (43.8%)</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6 (33.3%)</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20 (40.0%)​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1521276076"/>
                  </a:ext>
                </a:extLst>
              </a:tr>
              <a:tr h="249372">
                <a:tc gridSpan="4">
                  <a:txBody>
                    <a:bodyPr/>
                    <a:lstStyle/>
                    <a:p>
                      <a:pPr algn="l" fontAlgn="base"/>
                      <a:r>
                        <a:rPr lang="en-US" sz="900" b="1" i="0" u="none" strike="noStrike">
                          <a:solidFill>
                            <a:schemeClr val="accent6"/>
                          </a:solidFill>
                          <a:effectLst/>
                          <a:latin typeface="Arial" panose="020B0604020202020204" pitchFamily="34" charset="0"/>
                        </a:rPr>
                        <a:t>Visceral disease </a:t>
                      </a:r>
                      <a:r>
                        <a:rPr lang="en-US" sz="900" b="0" i="0" u="none" strike="noStrike">
                          <a:solidFill>
                            <a:schemeClr val="accent6"/>
                          </a:solidFill>
                          <a:effectLst/>
                          <a:latin typeface="Arial" panose="020B0604020202020204" pitchFamily="34" charset="0"/>
                        </a:rPr>
                        <a:t>​</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ED2"/>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99373976"/>
                  </a:ext>
                </a:extLst>
              </a:tr>
              <a:tr h="249372">
                <a:tc>
                  <a:txBody>
                    <a:bodyPr/>
                    <a:lstStyle/>
                    <a:p>
                      <a:pPr algn="l" fontAlgn="base"/>
                      <a:r>
                        <a:rPr lang="en-US" sz="900" b="0" i="0" u="none" strike="noStrike">
                          <a:solidFill>
                            <a:schemeClr val="accent6"/>
                          </a:solidFill>
                          <a:effectLst/>
                          <a:latin typeface="Arial" panose="020B0604020202020204" pitchFamily="34" charset="0"/>
                        </a:rPr>
                        <a:t>Yes</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20 (62.5%)</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15 (83.3%)</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35 (70.0%)​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73010322"/>
                  </a:ext>
                </a:extLst>
              </a:tr>
              <a:tr h="249372">
                <a:tc>
                  <a:txBody>
                    <a:bodyPr/>
                    <a:lstStyle/>
                    <a:p>
                      <a:pPr algn="l" fontAlgn="base"/>
                      <a:r>
                        <a:rPr lang="en-US" sz="900" b="0" i="0" u="none" strike="noStrike">
                          <a:solidFill>
                            <a:schemeClr val="accent6"/>
                          </a:solidFill>
                          <a:effectLst/>
                          <a:latin typeface="Arial" panose="020B0604020202020204" pitchFamily="34" charset="0"/>
                        </a:rPr>
                        <a:t>No</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12 (37.5%)</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3 (16.7%)</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15 (30.0%)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1611966933"/>
                  </a:ext>
                </a:extLst>
              </a:tr>
              <a:tr h="249372">
                <a:tc gridSpan="4">
                  <a:txBody>
                    <a:bodyPr/>
                    <a:lstStyle/>
                    <a:p>
                      <a:pPr algn="l" fontAlgn="base"/>
                      <a:r>
                        <a:rPr lang="en-GB" sz="900" b="1" i="0" u="none" strike="noStrike">
                          <a:solidFill>
                            <a:schemeClr val="accent6"/>
                          </a:solidFill>
                          <a:effectLst/>
                          <a:latin typeface="Arial" panose="020B0604020202020204" pitchFamily="34" charset="0"/>
                        </a:rPr>
                        <a:t>Prior chemotherapy in the (neo)adjuvant setting</a:t>
                      </a:r>
                      <a:r>
                        <a:rPr lang="en-GB" sz="900" b="0" i="0">
                          <a:solidFill>
                            <a:schemeClr val="accent6"/>
                          </a:solidFill>
                          <a:effectLst/>
                          <a:latin typeface="Arial" panose="020B0604020202020204" pitchFamily="34" charset="0"/>
                        </a:rPr>
                        <a:t>​</a:t>
                      </a:r>
                      <a:endParaRPr lang="en-GB"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ED2"/>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16850087"/>
                  </a:ext>
                </a:extLst>
              </a:tr>
              <a:tr h="249372">
                <a:tc>
                  <a:txBody>
                    <a:bodyPr/>
                    <a:lstStyle/>
                    <a:p>
                      <a:pPr algn="l" fontAlgn="base"/>
                      <a:r>
                        <a:rPr lang="en-US" sz="900" b="0" i="0" u="none" strike="noStrike">
                          <a:solidFill>
                            <a:schemeClr val="accent6"/>
                          </a:solidFill>
                          <a:effectLst/>
                          <a:latin typeface="Arial" panose="020B0604020202020204" pitchFamily="34" charset="0"/>
                        </a:rPr>
                        <a:t>Yes</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19 (59.4%)</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5 (27.8%)</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24 (48.0%)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476205505"/>
                  </a:ext>
                </a:extLst>
              </a:tr>
              <a:tr h="249372">
                <a:tc>
                  <a:txBody>
                    <a:bodyPr/>
                    <a:lstStyle/>
                    <a:p>
                      <a:pPr algn="l" fontAlgn="base"/>
                      <a:r>
                        <a:rPr lang="en-US" sz="900" b="0" i="0" u="none" strike="noStrike">
                          <a:solidFill>
                            <a:schemeClr val="accent6"/>
                          </a:solidFill>
                          <a:effectLst/>
                          <a:latin typeface="Arial" panose="020B0604020202020204" pitchFamily="34" charset="0"/>
                        </a:rPr>
                        <a:t>No</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13 (40.6%)</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13 (72.2%)</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26 (52.0%)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1678424524"/>
                  </a:ext>
                </a:extLst>
              </a:tr>
              <a:tr h="249372">
                <a:tc gridSpan="4">
                  <a:txBody>
                    <a:bodyPr/>
                    <a:lstStyle/>
                    <a:p>
                      <a:pPr algn="l" fontAlgn="base"/>
                      <a:r>
                        <a:rPr lang="en-GB" sz="900" b="1" i="0" u="none" strike="noStrike">
                          <a:solidFill>
                            <a:schemeClr val="accent6"/>
                          </a:solidFill>
                          <a:effectLst/>
                          <a:latin typeface="Arial" panose="020B0604020202020204" pitchFamily="34" charset="0"/>
                        </a:rPr>
                        <a:t>Prior chemotherapy regimens for advanced disease</a:t>
                      </a:r>
                      <a:r>
                        <a:rPr lang="en-GB" sz="900" b="0" i="0">
                          <a:solidFill>
                            <a:schemeClr val="accent6"/>
                          </a:solidFill>
                          <a:effectLst/>
                          <a:latin typeface="Arial" panose="020B0604020202020204" pitchFamily="34" charset="0"/>
                        </a:rPr>
                        <a:t>​</a:t>
                      </a:r>
                      <a:endParaRPr lang="en-GB"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ED2"/>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22502389"/>
                  </a:ext>
                </a:extLst>
              </a:tr>
              <a:tr h="249372">
                <a:tc>
                  <a:txBody>
                    <a:bodyPr/>
                    <a:lstStyle/>
                    <a:p>
                      <a:pPr algn="just" fontAlgn="base"/>
                      <a:r>
                        <a:rPr lang="es-ES" sz="900" b="0" i="0" u="none" strike="noStrike">
                          <a:solidFill>
                            <a:schemeClr val="accent6"/>
                          </a:solidFill>
                          <a:effectLst/>
                          <a:latin typeface="Arial" panose="020B0604020202020204" pitchFamily="34" charset="0"/>
                        </a:rPr>
                        <a:t>0*</a:t>
                      </a:r>
                      <a:r>
                        <a:rPr lang="es-ES" sz="900" b="0" i="0">
                          <a:solidFill>
                            <a:schemeClr val="accent6"/>
                          </a:solidFill>
                          <a:effectLst/>
                          <a:latin typeface="Arial" panose="020B0604020202020204" pitchFamily="34" charset="0"/>
                        </a:rPr>
                        <a:t>​</a:t>
                      </a:r>
                      <a:endParaRPr lang="es-ES" b="0" i="0">
                        <a:solidFill>
                          <a:schemeClr val="accent6"/>
                        </a:solidFill>
                        <a:effectLst/>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8 (25.0%)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 (11.1%)</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10 (20.0%)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2073380895"/>
                  </a:ext>
                </a:extLst>
              </a:tr>
              <a:tr h="249372">
                <a:tc>
                  <a:txBody>
                    <a:bodyPr/>
                    <a:lstStyle/>
                    <a:p>
                      <a:pPr algn="just" fontAlgn="base"/>
                      <a:r>
                        <a:rPr lang="es-ES" sz="900" b="0" i="0" u="none" strike="noStrike">
                          <a:solidFill>
                            <a:schemeClr val="accent6"/>
                          </a:solidFill>
                          <a:effectLst/>
                          <a:latin typeface="Arial" panose="020B0604020202020204" pitchFamily="34" charset="0"/>
                        </a:rPr>
                        <a:t>1</a:t>
                      </a:r>
                      <a:r>
                        <a:rPr lang="es-ES" sz="900" b="0" i="0">
                          <a:solidFill>
                            <a:schemeClr val="accent6"/>
                          </a:solidFill>
                          <a:effectLst/>
                          <a:latin typeface="Arial" panose="020B0604020202020204" pitchFamily="34" charset="0"/>
                        </a:rPr>
                        <a:t>​</a:t>
                      </a:r>
                      <a:endParaRPr lang="es-ES" b="0" i="0">
                        <a:solidFill>
                          <a:schemeClr val="accent6"/>
                        </a:solidFill>
                        <a:effectLst/>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18 (56.3%)</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11 (66.1%)</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29 (58.0%)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230941489"/>
                  </a:ext>
                </a:extLst>
              </a:tr>
              <a:tr h="249372">
                <a:tc>
                  <a:txBody>
                    <a:bodyPr/>
                    <a:lstStyle/>
                    <a:p>
                      <a:pPr algn="just" fontAlgn="base"/>
                      <a:r>
                        <a:rPr lang="es-ES" sz="900" b="0" i="0" u="none" strike="noStrike">
                          <a:solidFill>
                            <a:schemeClr val="accent6"/>
                          </a:solidFill>
                          <a:effectLst/>
                          <a:latin typeface="Arial" panose="020B0604020202020204" pitchFamily="34" charset="0"/>
                        </a:rPr>
                        <a:t>2</a:t>
                      </a:r>
                      <a:r>
                        <a:rPr lang="es-ES" sz="900" b="0" i="0">
                          <a:solidFill>
                            <a:schemeClr val="accent6"/>
                          </a:solidFill>
                          <a:effectLst/>
                          <a:latin typeface="Arial" panose="020B0604020202020204" pitchFamily="34" charset="0"/>
                        </a:rPr>
                        <a:t>​</a:t>
                      </a:r>
                      <a:endParaRPr lang="es-ES" b="0" i="0">
                        <a:solidFill>
                          <a:schemeClr val="accent6"/>
                        </a:solidFill>
                        <a:effectLst/>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6 (18.8%)</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5 (27.8%)</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tc>
                  <a:txBody>
                    <a:bodyPr/>
                    <a:lstStyle/>
                    <a:p>
                      <a:pPr algn="ctr" fontAlgn="base"/>
                      <a:r>
                        <a:rPr lang="en-US" sz="900" b="0" i="0" u="none" strike="noStrike">
                          <a:solidFill>
                            <a:schemeClr val="accent6"/>
                          </a:solidFill>
                          <a:effectLst/>
                          <a:latin typeface="Arial" panose="020B0604020202020204" pitchFamily="34" charset="0"/>
                        </a:rPr>
                        <a:t>11 (22.0%)</a:t>
                      </a:r>
                      <a:r>
                        <a:rPr lang="en-US" sz="900" b="0" i="0">
                          <a:solidFill>
                            <a:schemeClr val="accent6"/>
                          </a:solidFill>
                          <a:effectLst/>
                          <a:latin typeface="Arial" panose="020B0604020202020204" pitchFamily="34" charset="0"/>
                        </a:rPr>
                        <a:t>​</a:t>
                      </a:r>
                      <a:endParaRPr lang="en-US" b="0" i="0">
                        <a:solidFill>
                          <a:schemeClr val="accent6"/>
                        </a:solidFill>
                        <a:effectLs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8EA"/>
                    </a:solidFill>
                  </a:tcPr>
                </a:tc>
                <a:extLst>
                  <a:ext uri="{0D108BD9-81ED-4DB2-BD59-A6C34878D82A}">
                    <a16:rowId xmlns:a16="http://schemas.microsoft.com/office/drawing/2014/main" val="1996221022"/>
                  </a:ext>
                </a:extLst>
              </a:tr>
            </a:tbl>
          </a:graphicData>
        </a:graphic>
      </p:graphicFrame>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7" name="TextBox 4">
            <a:extLst>
              <a:ext uri="{FF2B5EF4-FFF2-40B4-BE49-F238E27FC236}">
                <a16:creationId xmlns:a16="http://schemas.microsoft.com/office/drawing/2014/main" id="{DA3F2C02-A8AA-2CC4-6B70-2E548FFE0DD1}"/>
              </a:ext>
            </a:extLst>
          </p:cNvPr>
          <p:cNvSpPr txBox="1"/>
          <p:nvPr/>
        </p:nvSpPr>
        <p:spPr>
          <a:xfrm>
            <a:off x="440000" y="5537327"/>
            <a:ext cx="11311999" cy="338554"/>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200" cap="none" spc="0" normalizeH="0" baseline="0" noProof="0">
                <a:ln>
                  <a:noFill/>
                </a:ln>
                <a:solidFill>
                  <a:srgbClr val="000000"/>
                </a:solidFill>
                <a:effectLst/>
                <a:uLnTx/>
                <a:uFillTx/>
                <a:latin typeface="Trebuchet MS" panose="020B0603020202020204"/>
                <a:cs typeface="Segoe UI"/>
                <a:sym typeface="Arial"/>
              </a:rPr>
              <a:t>*Earlier systemic treatment in the curative setting was considered as one line of therapy if the development of unresectable locally advanced or metastatic disease occurred within a 12-month period after completion of chemotherapy or immunotherapy</a:t>
            </a:r>
          </a:p>
        </p:txBody>
      </p:sp>
    </p:spTree>
    <p:extLst>
      <p:ext uri="{BB962C8B-B14F-4D97-AF65-F5344CB8AC3E}">
        <p14:creationId xmlns:p14="http://schemas.microsoft.com/office/powerpoint/2010/main" val="2805382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0D37E65A-FF32-9C44-8B59-A88F2FE5A92B}"/>
              </a:ext>
            </a:extLst>
          </p:cNvPr>
          <p:cNvSpPr txBox="1"/>
          <p:nvPr/>
        </p:nvSpPr>
        <p:spPr>
          <a:xfrm>
            <a:off x="154708" y="6195524"/>
            <a:ext cx="980209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CBR, Clinical Benefit Rate; CR, Complete Response; HER2, Human Epidermal Growth Factor Receptor 2; HR, Hormone Receptor; ORR, Objective Response Rate; PD, Progressive Disease; PR, Partial Response; SD, Stable Disease; TNBC, Triple Negative Breas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8" name="TextBox 7">
            <a:extLst>
              <a:ext uri="{FF2B5EF4-FFF2-40B4-BE49-F238E27FC236}">
                <a16:creationId xmlns:a16="http://schemas.microsoft.com/office/drawing/2014/main" id="{A33E1CBB-22C1-5A7F-F854-D796A322B1C5}"/>
              </a:ext>
            </a:extLst>
          </p:cNvPr>
          <p:cNvSpPr txBox="1"/>
          <p:nvPr/>
        </p:nvSpPr>
        <p:spPr>
          <a:xfrm>
            <a:off x="3964863" y="943246"/>
            <a:ext cx="2851533"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Table 2</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Secondary Efficacy Endpoints</a:t>
            </a:r>
          </a:p>
        </p:txBody>
      </p:sp>
      <p:sp>
        <p:nvSpPr>
          <p:cNvPr id="9" name="TextBox 8">
            <a:extLst>
              <a:ext uri="{FF2B5EF4-FFF2-40B4-BE49-F238E27FC236}">
                <a16:creationId xmlns:a16="http://schemas.microsoft.com/office/drawing/2014/main" id="{DF4433F3-F3F9-8AA7-28A1-F22BA99E6656}"/>
              </a:ext>
            </a:extLst>
          </p:cNvPr>
          <p:cNvSpPr txBox="1"/>
          <p:nvPr/>
        </p:nvSpPr>
        <p:spPr>
          <a:xfrm>
            <a:off x="154708" y="2458662"/>
            <a:ext cx="3757055"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rPr>
              <a:t>The ORR and CBR were 34.4% and 71.9% for TNBC, and 16.7% and 44.4% for HR+/HER2- patients, respectively (Table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0" name="Title 1">
            <a:extLst>
              <a:ext uri="{FF2B5EF4-FFF2-40B4-BE49-F238E27FC236}">
                <a16:creationId xmlns:a16="http://schemas.microsoft.com/office/drawing/2014/main" id="{B713B74A-B2C8-A659-266A-0D9CB18CA251}"/>
              </a:ext>
            </a:extLst>
          </p:cNvPr>
          <p:cNvSpPr>
            <a:spLocks noGrp="1"/>
          </p:cNvSpPr>
          <p:nvPr/>
        </p:nvSpPr>
        <p:spPr>
          <a:xfrm>
            <a:off x="82280" y="268532"/>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Efficacy</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graphicFrame>
        <p:nvGraphicFramePr>
          <p:cNvPr id="2" name="Table 1">
            <a:extLst>
              <a:ext uri="{FF2B5EF4-FFF2-40B4-BE49-F238E27FC236}">
                <a16:creationId xmlns:a16="http://schemas.microsoft.com/office/drawing/2014/main" id="{CC251F9F-A92D-5686-778F-28DBAD4D5006}"/>
              </a:ext>
            </a:extLst>
          </p:cNvPr>
          <p:cNvGraphicFramePr>
            <a:graphicFrameLocks noGrp="1"/>
          </p:cNvGraphicFramePr>
          <p:nvPr/>
        </p:nvGraphicFramePr>
        <p:xfrm>
          <a:off x="3911763" y="1327934"/>
          <a:ext cx="7785315" cy="4496290"/>
        </p:xfrm>
        <a:graphic>
          <a:graphicData uri="http://schemas.openxmlformats.org/drawingml/2006/table">
            <a:tbl>
              <a:tblPr/>
              <a:tblGrid>
                <a:gridCol w="1948584">
                  <a:extLst>
                    <a:ext uri="{9D8B030D-6E8A-4147-A177-3AD203B41FA5}">
                      <a16:colId xmlns:a16="http://schemas.microsoft.com/office/drawing/2014/main" val="1560827266"/>
                    </a:ext>
                  </a:extLst>
                </a:gridCol>
                <a:gridCol w="1768161">
                  <a:extLst>
                    <a:ext uri="{9D8B030D-6E8A-4147-A177-3AD203B41FA5}">
                      <a16:colId xmlns:a16="http://schemas.microsoft.com/office/drawing/2014/main" val="2489498539"/>
                    </a:ext>
                  </a:extLst>
                </a:gridCol>
                <a:gridCol w="2119986">
                  <a:extLst>
                    <a:ext uri="{9D8B030D-6E8A-4147-A177-3AD203B41FA5}">
                      <a16:colId xmlns:a16="http://schemas.microsoft.com/office/drawing/2014/main" val="3419127507"/>
                    </a:ext>
                  </a:extLst>
                </a:gridCol>
                <a:gridCol w="1948584">
                  <a:extLst>
                    <a:ext uri="{9D8B030D-6E8A-4147-A177-3AD203B41FA5}">
                      <a16:colId xmlns:a16="http://schemas.microsoft.com/office/drawing/2014/main" val="3942736594"/>
                    </a:ext>
                  </a:extLst>
                </a:gridCol>
              </a:tblGrid>
              <a:tr h="627389">
                <a:tc>
                  <a:txBody>
                    <a:bodyPr/>
                    <a:lstStyle/>
                    <a:p>
                      <a:pPr algn="ctr" fontAlgn="base"/>
                      <a:r>
                        <a:rPr lang="en-US" sz="900" b="1" i="0" u="none" strike="noStrike">
                          <a:solidFill>
                            <a:srgbClr val="FFFFFF"/>
                          </a:solidFill>
                          <a:effectLst/>
                          <a:latin typeface="Arial" panose="020B0604020202020204" pitchFamily="34" charset="0"/>
                        </a:rPr>
                        <a:t>n (%)​</a:t>
                      </a:r>
                      <a:r>
                        <a:rPr lang="en-US" sz="900" b="1" i="0">
                          <a:solidFill>
                            <a:srgbClr val="FFFFFF"/>
                          </a:solidFill>
                          <a:effectLst/>
                          <a:latin typeface="Arial" panose="020B0604020202020204" pitchFamily="34" charset="0"/>
                        </a:rPr>
                        <a:t>​</a:t>
                      </a:r>
                      <a:endParaRPr lang="en-US" b="1" i="0">
                        <a:solidFill>
                          <a:srgbClr val="FFFFFF"/>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900" b="1" i="0" u="none" strike="noStrike">
                          <a:solidFill>
                            <a:srgbClr val="FFFFFF"/>
                          </a:solidFill>
                          <a:effectLst/>
                          <a:latin typeface="Arial" panose="020B0604020202020204" pitchFamily="34" charset="0"/>
                        </a:rPr>
                        <a:t>TNBC </a:t>
                      </a:r>
                      <a:r>
                        <a:rPr lang="es-ES" sz="900" b="1" i="0">
                          <a:solidFill>
                            <a:srgbClr val="FFFFFF"/>
                          </a:solidFill>
                          <a:effectLst/>
                          <a:latin typeface="Arial" panose="020B0604020202020204" pitchFamily="34" charset="0"/>
                        </a:rPr>
                        <a:t>​</a:t>
                      </a:r>
                      <a:endParaRPr lang="es-ES" b="1" i="0">
                        <a:solidFill>
                          <a:srgbClr val="FFFFFF"/>
                        </a:solidFill>
                        <a:effectLst/>
                      </a:endParaRPr>
                    </a:p>
                    <a:p>
                      <a:pPr algn="ctr" fontAlgn="base"/>
                      <a:r>
                        <a:rPr lang="es-ES" sz="900" b="1" i="0" u="none" strike="noStrike">
                          <a:solidFill>
                            <a:srgbClr val="FFFFFF"/>
                          </a:solidFill>
                          <a:effectLst/>
                          <a:latin typeface="Arial" panose="020B0604020202020204" pitchFamily="34" charset="0"/>
                        </a:rPr>
                        <a:t>(N=32)</a:t>
                      </a:r>
                      <a:r>
                        <a:rPr lang="es-ES" sz="900" b="1" i="0">
                          <a:solidFill>
                            <a:srgbClr val="FFFFFF"/>
                          </a:solidFill>
                          <a:effectLst/>
                          <a:latin typeface="Arial" panose="020B0604020202020204" pitchFamily="34" charset="0"/>
                        </a:rPr>
                        <a:t>​</a:t>
                      </a:r>
                      <a:endParaRPr lang="es-ES" b="1" i="0">
                        <a:solidFill>
                          <a:srgbClr val="FFFFFF"/>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900" b="1" i="0" u="none" strike="noStrike">
                          <a:solidFill>
                            <a:srgbClr val="FFFFFF"/>
                          </a:solidFill>
                          <a:effectLst/>
                          <a:latin typeface="Arial" panose="020B0604020202020204" pitchFamily="34" charset="0"/>
                        </a:rPr>
                        <a:t>HR+/HER2- (N=18)</a:t>
                      </a:r>
                      <a:r>
                        <a:rPr lang="es-ES" sz="900" b="1" i="0">
                          <a:solidFill>
                            <a:srgbClr val="FFFFFF"/>
                          </a:solidFill>
                          <a:effectLst/>
                          <a:latin typeface="Arial" panose="020B0604020202020204" pitchFamily="34" charset="0"/>
                        </a:rPr>
                        <a:t>​</a:t>
                      </a:r>
                      <a:endParaRPr lang="es-ES" b="1" i="0">
                        <a:solidFill>
                          <a:srgbClr val="FFFFFF"/>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900" b="1" i="0" u="none" strike="noStrike">
                          <a:solidFill>
                            <a:srgbClr val="FFFFFF"/>
                          </a:solidFill>
                          <a:effectLst/>
                          <a:latin typeface="Arial" panose="020B0604020202020204" pitchFamily="34" charset="0"/>
                        </a:rPr>
                        <a:t>Overall </a:t>
                      </a:r>
                      <a:r>
                        <a:rPr lang="es-ES" sz="900" b="1" i="0">
                          <a:solidFill>
                            <a:srgbClr val="FFFFFF"/>
                          </a:solidFill>
                          <a:effectLst/>
                          <a:latin typeface="Arial" panose="020B0604020202020204" pitchFamily="34" charset="0"/>
                        </a:rPr>
                        <a:t>​</a:t>
                      </a:r>
                      <a:endParaRPr lang="es-ES" b="1" i="0">
                        <a:solidFill>
                          <a:srgbClr val="FFFFFF"/>
                        </a:solidFill>
                        <a:effectLst/>
                      </a:endParaRPr>
                    </a:p>
                    <a:p>
                      <a:pPr algn="ctr" fontAlgn="base"/>
                      <a:r>
                        <a:rPr lang="es-ES" sz="900" b="1" i="0" u="none" strike="noStrike">
                          <a:solidFill>
                            <a:srgbClr val="FFFFFF"/>
                          </a:solidFill>
                          <a:effectLst/>
                          <a:latin typeface="Arial" panose="020B0604020202020204" pitchFamily="34" charset="0"/>
                        </a:rPr>
                        <a:t>(N=50)</a:t>
                      </a:r>
                      <a:r>
                        <a:rPr lang="es-ES" sz="900" b="1" i="0">
                          <a:solidFill>
                            <a:srgbClr val="FFFFFF"/>
                          </a:solidFill>
                          <a:effectLst/>
                          <a:latin typeface="Arial" panose="020B0604020202020204" pitchFamily="34" charset="0"/>
                        </a:rPr>
                        <a:t>​</a:t>
                      </a:r>
                      <a:endParaRPr lang="es-ES" b="1" i="0">
                        <a:solidFill>
                          <a:srgbClr val="FFFFFF"/>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extLst>
                  <a:ext uri="{0D108BD9-81ED-4DB2-BD59-A6C34878D82A}">
                    <a16:rowId xmlns:a16="http://schemas.microsoft.com/office/drawing/2014/main" val="1201281047"/>
                  </a:ext>
                </a:extLst>
              </a:tr>
              <a:tr h="435687">
                <a:tc>
                  <a:txBody>
                    <a:bodyPr/>
                    <a:lstStyle/>
                    <a:p>
                      <a:pPr algn="l" fontAlgn="base"/>
                      <a:r>
                        <a:rPr lang="es-ES" sz="900" b="1" i="0" u="none" strike="noStrike">
                          <a:solidFill>
                            <a:srgbClr val="000000"/>
                          </a:solidFill>
                          <a:effectLst/>
                          <a:latin typeface="Arial" panose="020B0604020202020204" pitchFamily="34" charset="0"/>
                        </a:rPr>
                        <a:t>CR</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1 (3.2%)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0 (0%)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1 (2.0%)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3953408657"/>
                  </a:ext>
                </a:extLst>
              </a:tr>
              <a:tr h="435687">
                <a:tc>
                  <a:txBody>
                    <a:bodyPr/>
                    <a:lstStyle/>
                    <a:p>
                      <a:pPr algn="l" fontAlgn="base"/>
                      <a:r>
                        <a:rPr lang="es-ES" sz="900" b="1" i="0" u="none" strike="noStrike">
                          <a:solidFill>
                            <a:srgbClr val="000000"/>
                          </a:solidFill>
                          <a:effectLst/>
                          <a:latin typeface="Arial" panose="020B0604020202020204" pitchFamily="34" charset="0"/>
                        </a:rPr>
                        <a:t>PR</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10 (31.2%)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3 (16.7%)</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13 (26.0%)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542729498"/>
                  </a:ext>
                </a:extLst>
              </a:tr>
              <a:tr h="392119">
                <a:tc>
                  <a:txBody>
                    <a:bodyPr/>
                    <a:lstStyle/>
                    <a:p>
                      <a:pPr algn="l" fontAlgn="base"/>
                      <a:r>
                        <a:rPr lang="es-ES" sz="900" b="1" i="0" u="none" strike="noStrike">
                          <a:solidFill>
                            <a:srgbClr val="000000"/>
                          </a:solidFill>
                          <a:effectLst/>
                          <a:latin typeface="Arial" panose="020B0604020202020204" pitchFamily="34" charset="0"/>
                        </a:rPr>
                        <a:t>SD≥24w</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12 (37.5%)</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5 (27.8%)</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17 (34.0%)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1216885794"/>
                  </a:ext>
                </a:extLst>
              </a:tr>
              <a:tr h="435687">
                <a:tc>
                  <a:txBody>
                    <a:bodyPr/>
                    <a:lstStyle/>
                    <a:p>
                      <a:pPr algn="l" fontAlgn="base"/>
                      <a:r>
                        <a:rPr lang="es-ES" sz="900" b="1" i="0" u="none" strike="noStrike">
                          <a:solidFill>
                            <a:srgbClr val="000000"/>
                          </a:solidFill>
                          <a:effectLst/>
                          <a:latin typeface="Arial" panose="020B0604020202020204" pitchFamily="34" charset="0"/>
                        </a:rPr>
                        <a:t>SD&lt;24w</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3 (9.4%)</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3 (16.7%)</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6 (12.0%)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67886432"/>
                  </a:ext>
                </a:extLst>
              </a:tr>
              <a:tr h="435687">
                <a:tc>
                  <a:txBody>
                    <a:bodyPr/>
                    <a:lstStyle/>
                    <a:p>
                      <a:pPr algn="l" fontAlgn="base"/>
                      <a:r>
                        <a:rPr lang="es-ES" sz="900" b="1" i="0" u="none" strike="noStrike">
                          <a:solidFill>
                            <a:srgbClr val="000000"/>
                          </a:solidFill>
                          <a:effectLst/>
                          <a:latin typeface="Arial" panose="020B0604020202020204" pitchFamily="34" charset="0"/>
                        </a:rPr>
                        <a:t>PD</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4 (12.5%)</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6 (33.3%)</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900" b="0" i="0" u="none" strike="noStrike">
                          <a:solidFill>
                            <a:srgbClr val="000000"/>
                          </a:solidFill>
                          <a:effectLst/>
                          <a:latin typeface="Arial" panose="020B0604020202020204" pitchFamily="34" charset="0"/>
                        </a:rPr>
                        <a:t>10 (20.0%)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3739578276"/>
                  </a:ext>
                </a:extLst>
              </a:tr>
              <a:tr h="479256">
                <a:tc>
                  <a:txBody>
                    <a:bodyPr/>
                    <a:lstStyle/>
                    <a:p>
                      <a:pPr algn="l" fontAlgn="base"/>
                      <a:r>
                        <a:rPr lang="es-ES" sz="900" b="1" i="0" u="none" strike="noStrike">
                          <a:solidFill>
                            <a:srgbClr val="000000"/>
                          </a:solidFill>
                          <a:effectLst/>
                          <a:latin typeface="Arial" panose="020B0604020202020204" pitchFamily="34" charset="0"/>
                        </a:rPr>
                        <a:t>Not performed*</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2 (6.2%)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1 (5.6%)</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900" b="0" i="0" u="none" strike="noStrike">
                          <a:solidFill>
                            <a:srgbClr val="000000"/>
                          </a:solidFill>
                          <a:effectLst/>
                          <a:latin typeface="Arial" panose="020B0604020202020204" pitchFamily="34" charset="0"/>
                        </a:rPr>
                        <a:t>3 (6.0%)</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98284583"/>
                  </a:ext>
                </a:extLst>
              </a:tr>
              <a:tr h="627389">
                <a:tc>
                  <a:txBody>
                    <a:bodyPr/>
                    <a:lstStyle/>
                    <a:p>
                      <a:pPr algn="l" fontAlgn="base"/>
                      <a:r>
                        <a:rPr lang="es-ES" sz="900" b="1" i="0" u="none" strike="noStrike">
                          <a:solidFill>
                            <a:srgbClr val="000000"/>
                          </a:solidFill>
                          <a:effectLst/>
                          <a:latin typeface="Arial" panose="020B0604020202020204" pitchFamily="34" charset="0"/>
                        </a:rPr>
                        <a:t>ORR, 95%CI</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11 (34.4%)</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(19.1-53.2)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3 (16.7%)</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(4.4-42)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14 (28.0%)</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(16.7-42.7)</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1912861233"/>
                  </a:ext>
                </a:extLst>
              </a:tr>
              <a:tr h="627389">
                <a:tc>
                  <a:txBody>
                    <a:bodyPr/>
                    <a:lstStyle/>
                    <a:p>
                      <a:pPr algn="l" fontAlgn="base"/>
                      <a:r>
                        <a:rPr lang="es-ES" sz="900" b="1" i="0" u="none" strike="noStrike">
                          <a:solidFill>
                            <a:srgbClr val="000000"/>
                          </a:solidFill>
                          <a:effectLst/>
                          <a:latin typeface="Arial" panose="020B0604020202020204" pitchFamily="34" charset="0"/>
                        </a:rPr>
                        <a:t>CBR, 95%CI</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23 (71.9%)</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(53.3-65.8)</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8 (44.4%)</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(21.5-69.2)</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endParaRPr lang="es-ES" sz="900" b="0" i="0" u="none" strike="noStrike">
                        <a:solidFill>
                          <a:srgbClr val="000000"/>
                        </a:solidFill>
                        <a:effectLst/>
                        <a:latin typeface="Arial" panose="020B0604020202020204" pitchFamily="34" charset="0"/>
                      </a:endParaRPr>
                    </a:p>
                    <a:p>
                      <a:pPr algn="ctr" fontAlgn="base"/>
                      <a:r>
                        <a:rPr lang="es-ES" sz="900" b="0" i="0" u="none" strike="noStrike">
                          <a:solidFill>
                            <a:srgbClr val="000000"/>
                          </a:solidFill>
                          <a:effectLst/>
                          <a:latin typeface="Arial" panose="020B0604020202020204" pitchFamily="34" charset="0"/>
                        </a:rPr>
                        <a:t>31 (62.0%)</a:t>
                      </a:r>
                      <a:r>
                        <a:rPr lang="es-ES" sz="900" b="0" i="0">
                          <a:solidFill>
                            <a:srgbClr val="000000"/>
                          </a:solidFill>
                          <a:effectLst/>
                          <a:latin typeface="Arial" panose="020B0604020202020204" pitchFamily="34" charset="0"/>
                        </a:rPr>
                        <a:t>​</a:t>
                      </a:r>
                      <a:endParaRPr lang="es-ES" b="0" i="0">
                        <a:solidFill>
                          <a:srgbClr val="000000"/>
                        </a:solidFill>
                        <a:effectLst/>
                      </a:endParaRPr>
                    </a:p>
                    <a:p>
                      <a:pPr algn="ctr" fontAlgn="base"/>
                      <a:r>
                        <a:rPr lang="es-ES" sz="900" b="0" i="0" u="none" strike="noStrike">
                          <a:solidFill>
                            <a:srgbClr val="000000"/>
                          </a:solidFill>
                          <a:effectLst/>
                          <a:latin typeface="Arial" panose="020B0604020202020204" pitchFamily="34" charset="0"/>
                        </a:rPr>
                        <a:t>(47.2-75.4)</a:t>
                      </a:r>
                      <a:r>
                        <a:rPr lang="es-ES" sz="9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343754722"/>
                  </a:ext>
                </a:extLst>
              </a:tr>
            </a:tbl>
          </a:graphicData>
        </a:graphic>
      </p:graphicFrame>
      <p:sp>
        <p:nvSpPr>
          <p:cNvPr id="3" name="Rectangle 1">
            <a:extLst>
              <a:ext uri="{FF2B5EF4-FFF2-40B4-BE49-F238E27FC236}">
                <a16:creationId xmlns:a16="http://schemas.microsoft.com/office/drawing/2014/main" id="{8057E663-7792-278F-6957-B2EF385A56C6}"/>
              </a:ext>
            </a:extLst>
          </p:cNvPr>
          <p:cNvSpPr>
            <a:spLocks noChangeArrowheads="1"/>
          </p:cNvSpPr>
          <p:nvPr/>
        </p:nvSpPr>
        <p:spPr bwMode="auto">
          <a:xfrm>
            <a:off x="3911763" y="1342761"/>
            <a:ext cx="160415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5" name="TextBox 5">
            <a:extLst>
              <a:ext uri="{FF2B5EF4-FFF2-40B4-BE49-F238E27FC236}">
                <a16:creationId xmlns:a16="http://schemas.microsoft.com/office/drawing/2014/main" id="{8545BF43-8B83-C695-E021-CBC4F3794BF4}"/>
              </a:ext>
            </a:extLst>
          </p:cNvPr>
          <p:cNvSpPr txBox="1"/>
          <p:nvPr/>
        </p:nvSpPr>
        <p:spPr>
          <a:xfrm>
            <a:off x="3911763" y="5839051"/>
            <a:ext cx="4572000" cy="215444"/>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100" cap="none" spc="0" normalizeH="0" baseline="0" noProof="0">
                <a:ln>
                  <a:noFill/>
                </a:ln>
                <a:solidFill>
                  <a:srgbClr val="000000"/>
                </a:solidFill>
                <a:effectLst/>
                <a:uLnTx/>
                <a:uFillTx/>
                <a:latin typeface="Trebuchet MS" panose="020B0603020202020204" pitchFamily="34" charset="0"/>
                <a:ea typeface="Aptos" panose="020B0004020202020204" pitchFamily="34" charset="0"/>
                <a:cs typeface="Times New Roman" panose="02020603050405020304" pitchFamily="18" charset="0"/>
                <a:sym typeface="Arial"/>
              </a:rPr>
              <a:t>*Patient stopped treatment before first post-baseline tumor assessment</a:t>
            </a:r>
          </a:p>
        </p:txBody>
      </p:sp>
    </p:spTree>
    <p:extLst>
      <p:ext uri="{BB962C8B-B14F-4D97-AF65-F5344CB8AC3E}">
        <p14:creationId xmlns:p14="http://schemas.microsoft.com/office/powerpoint/2010/main" val="2215170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DB2D2D-FEF8-46C4-AD54-CE72A82E9A4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sp>
        <p:nvSpPr>
          <p:cNvPr id="11" name="Title 1">
            <a:extLst>
              <a:ext uri="{FF2B5EF4-FFF2-40B4-BE49-F238E27FC236}">
                <a16:creationId xmlns:a16="http://schemas.microsoft.com/office/drawing/2014/main" id="{2DFFC538-2AAB-535F-0404-A85CAE4BAFF8}"/>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Progression Free Survival</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sp>
        <p:nvSpPr>
          <p:cNvPr id="14" name="TextBox 13">
            <a:extLst>
              <a:ext uri="{FF2B5EF4-FFF2-40B4-BE49-F238E27FC236}">
                <a16:creationId xmlns:a16="http://schemas.microsoft.com/office/drawing/2014/main" id="{542497F2-FD56-B598-ED09-60C7F5FD548D}"/>
              </a:ext>
            </a:extLst>
          </p:cNvPr>
          <p:cNvSpPr txBox="1"/>
          <p:nvPr/>
        </p:nvSpPr>
        <p:spPr>
          <a:xfrm>
            <a:off x="154708" y="6319816"/>
            <a:ext cx="98020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CI, Confidence Interval; HER2, Human Epidermal Growth Factor Receptor 2; HR, Hormone Receptor;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mPFS</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Median Progression Free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Surival</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NA, Not Applicable; PFS, Progression Free Survival; TNBC, Triple Negative 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2" name="TextBox 1">
            <a:extLst>
              <a:ext uri="{FF2B5EF4-FFF2-40B4-BE49-F238E27FC236}">
                <a16:creationId xmlns:a16="http://schemas.microsoft.com/office/drawing/2014/main" id="{011EEDF7-56FA-D0A2-0D41-D573F623C044}"/>
              </a:ext>
            </a:extLst>
          </p:cNvPr>
          <p:cNvSpPr txBox="1"/>
          <p:nvPr/>
        </p:nvSpPr>
        <p:spPr>
          <a:xfrm>
            <a:off x="10292544" y="1379006"/>
            <a:ext cx="1776982"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Figure 3: </a:t>
            </a:r>
            <a:r>
              <a:rPr kumimoji="0" lang="en-US" sz="1200" b="0" i="0" u="none" strike="noStrike" kern="1200" cap="none" spc="0" normalizeH="0" baseline="0" noProof="0">
                <a:ln>
                  <a:noFill/>
                </a:ln>
                <a:solidFill>
                  <a:srgbClr val="203661">
                    <a:lumMod val="50000"/>
                  </a:srgbClr>
                </a:solidFill>
                <a:effectLst/>
                <a:uLnTx/>
                <a:uFillTx/>
                <a:latin typeface="Trebuchet MS" panose="020B0603020202020204"/>
                <a:ea typeface="+mn-ea"/>
                <a:cs typeface="+mn-cs"/>
              </a:rPr>
              <a:t>Progression-free survival in (A) TNBC, (B) HR+/HER2-, and (C) all patients</a:t>
            </a:r>
          </a:p>
        </p:txBody>
      </p:sp>
      <p:graphicFrame>
        <p:nvGraphicFramePr>
          <p:cNvPr id="24" name="Chart 23">
            <a:extLst>
              <a:ext uri="{FF2B5EF4-FFF2-40B4-BE49-F238E27FC236}">
                <a16:creationId xmlns:a16="http://schemas.microsoft.com/office/drawing/2014/main" id="{47762713-7446-2EFB-C96A-6134EA23583E}"/>
              </a:ext>
            </a:extLst>
          </p:cNvPr>
          <p:cNvGraphicFramePr/>
          <p:nvPr/>
        </p:nvGraphicFramePr>
        <p:xfrm>
          <a:off x="8158370" y="2079895"/>
          <a:ext cx="3779960" cy="30624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a:extLst>
              <a:ext uri="{FF2B5EF4-FFF2-40B4-BE49-F238E27FC236}">
                <a16:creationId xmlns:a16="http://schemas.microsoft.com/office/drawing/2014/main" id="{4EA2F42C-3156-250D-04C7-07E9BBEAD399}"/>
              </a:ext>
            </a:extLst>
          </p:cNvPr>
          <p:cNvGraphicFramePr/>
          <p:nvPr/>
        </p:nvGraphicFramePr>
        <p:xfrm>
          <a:off x="4300142" y="2079895"/>
          <a:ext cx="3779960" cy="30624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a:extLst>
              <a:ext uri="{FF2B5EF4-FFF2-40B4-BE49-F238E27FC236}">
                <a16:creationId xmlns:a16="http://schemas.microsoft.com/office/drawing/2014/main" id="{CDBC58CE-C5F7-5292-2537-4C38CF005E40}"/>
              </a:ext>
            </a:extLst>
          </p:cNvPr>
          <p:cNvGraphicFramePr/>
          <p:nvPr/>
        </p:nvGraphicFramePr>
        <p:xfrm>
          <a:off x="439170" y="2079895"/>
          <a:ext cx="3779960" cy="30624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7" name="Table 26">
            <a:extLst>
              <a:ext uri="{FF2B5EF4-FFF2-40B4-BE49-F238E27FC236}">
                <a16:creationId xmlns:a16="http://schemas.microsoft.com/office/drawing/2014/main" id="{4AFCB805-50C5-BD60-4C78-60EE87C63BDE}"/>
              </a:ext>
            </a:extLst>
          </p:cNvPr>
          <p:cNvGraphicFramePr>
            <a:graphicFrameLocks noGrp="1"/>
          </p:cNvGraphicFramePr>
          <p:nvPr/>
        </p:nvGraphicFramePr>
        <p:xfrm>
          <a:off x="939355" y="5470563"/>
          <a:ext cx="3089281" cy="142240"/>
        </p:xfrm>
        <a:graphic>
          <a:graphicData uri="http://schemas.openxmlformats.org/drawingml/2006/table">
            <a:tbl>
              <a:tblPr firstRow="1" bandRow="1">
                <a:tableStyleId>{5C22544A-7EE6-4342-B048-85BDC9FD1C3A}</a:tableStyleId>
              </a:tblPr>
              <a:tblGrid>
                <a:gridCol w="237637">
                  <a:extLst>
                    <a:ext uri="{9D8B030D-6E8A-4147-A177-3AD203B41FA5}">
                      <a16:colId xmlns:a16="http://schemas.microsoft.com/office/drawing/2014/main" val="2218764639"/>
                    </a:ext>
                  </a:extLst>
                </a:gridCol>
                <a:gridCol w="237637">
                  <a:extLst>
                    <a:ext uri="{9D8B030D-6E8A-4147-A177-3AD203B41FA5}">
                      <a16:colId xmlns:a16="http://schemas.microsoft.com/office/drawing/2014/main" val="3276964975"/>
                    </a:ext>
                  </a:extLst>
                </a:gridCol>
                <a:gridCol w="237637">
                  <a:extLst>
                    <a:ext uri="{9D8B030D-6E8A-4147-A177-3AD203B41FA5}">
                      <a16:colId xmlns:a16="http://schemas.microsoft.com/office/drawing/2014/main" val="114273394"/>
                    </a:ext>
                  </a:extLst>
                </a:gridCol>
                <a:gridCol w="237637">
                  <a:extLst>
                    <a:ext uri="{9D8B030D-6E8A-4147-A177-3AD203B41FA5}">
                      <a16:colId xmlns:a16="http://schemas.microsoft.com/office/drawing/2014/main" val="3636812350"/>
                    </a:ext>
                  </a:extLst>
                </a:gridCol>
                <a:gridCol w="237637">
                  <a:extLst>
                    <a:ext uri="{9D8B030D-6E8A-4147-A177-3AD203B41FA5}">
                      <a16:colId xmlns:a16="http://schemas.microsoft.com/office/drawing/2014/main" val="327017177"/>
                    </a:ext>
                  </a:extLst>
                </a:gridCol>
                <a:gridCol w="237637">
                  <a:extLst>
                    <a:ext uri="{9D8B030D-6E8A-4147-A177-3AD203B41FA5}">
                      <a16:colId xmlns:a16="http://schemas.microsoft.com/office/drawing/2014/main" val="213141327"/>
                    </a:ext>
                  </a:extLst>
                </a:gridCol>
                <a:gridCol w="237637">
                  <a:extLst>
                    <a:ext uri="{9D8B030D-6E8A-4147-A177-3AD203B41FA5}">
                      <a16:colId xmlns:a16="http://schemas.microsoft.com/office/drawing/2014/main" val="460920508"/>
                    </a:ext>
                  </a:extLst>
                </a:gridCol>
                <a:gridCol w="237637">
                  <a:extLst>
                    <a:ext uri="{9D8B030D-6E8A-4147-A177-3AD203B41FA5}">
                      <a16:colId xmlns:a16="http://schemas.microsoft.com/office/drawing/2014/main" val="3484763979"/>
                    </a:ext>
                  </a:extLst>
                </a:gridCol>
                <a:gridCol w="237637">
                  <a:extLst>
                    <a:ext uri="{9D8B030D-6E8A-4147-A177-3AD203B41FA5}">
                      <a16:colId xmlns:a16="http://schemas.microsoft.com/office/drawing/2014/main" val="2684107750"/>
                    </a:ext>
                  </a:extLst>
                </a:gridCol>
                <a:gridCol w="237637">
                  <a:extLst>
                    <a:ext uri="{9D8B030D-6E8A-4147-A177-3AD203B41FA5}">
                      <a16:colId xmlns:a16="http://schemas.microsoft.com/office/drawing/2014/main" val="884175315"/>
                    </a:ext>
                  </a:extLst>
                </a:gridCol>
                <a:gridCol w="237637">
                  <a:extLst>
                    <a:ext uri="{9D8B030D-6E8A-4147-A177-3AD203B41FA5}">
                      <a16:colId xmlns:a16="http://schemas.microsoft.com/office/drawing/2014/main" val="2553549068"/>
                    </a:ext>
                  </a:extLst>
                </a:gridCol>
                <a:gridCol w="237637">
                  <a:extLst>
                    <a:ext uri="{9D8B030D-6E8A-4147-A177-3AD203B41FA5}">
                      <a16:colId xmlns:a16="http://schemas.microsoft.com/office/drawing/2014/main" val="1010578487"/>
                    </a:ext>
                  </a:extLst>
                </a:gridCol>
                <a:gridCol w="237637">
                  <a:extLst>
                    <a:ext uri="{9D8B030D-6E8A-4147-A177-3AD203B41FA5}">
                      <a16:colId xmlns:a16="http://schemas.microsoft.com/office/drawing/2014/main" val="453063013"/>
                    </a:ext>
                  </a:extLst>
                </a:gridCol>
              </a:tblGrid>
              <a:tr h="142240">
                <a:tc>
                  <a:txBody>
                    <a:bodyPr/>
                    <a:lstStyle/>
                    <a:p>
                      <a:pPr algn="ctr"/>
                      <a:r>
                        <a:rPr lang="en-US" sz="900">
                          <a:solidFill>
                            <a:schemeClr val="accent6"/>
                          </a:solidFill>
                          <a:latin typeface="Trebuchet MS" panose="020B0603020202020204"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00581624"/>
                  </a:ext>
                </a:extLst>
              </a:tr>
            </a:tbl>
          </a:graphicData>
        </a:graphic>
      </p:graphicFrame>
      <p:sp>
        <p:nvSpPr>
          <p:cNvPr id="28" name="TextBox 27">
            <a:extLst>
              <a:ext uri="{FF2B5EF4-FFF2-40B4-BE49-F238E27FC236}">
                <a16:creationId xmlns:a16="http://schemas.microsoft.com/office/drawing/2014/main" id="{2FA7D9C5-B98D-06D6-850A-05115F66FF31}"/>
              </a:ext>
            </a:extLst>
          </p:cNvPr>
          <p:cNvSpPr txBox="1"/>
          <p:nvPr/>
        </p:nvSpPr>
        <p:spPr>
          <a:xfrm>
            <a:off x="805672" y="5192316"/>
            <a:ext cx="98616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Number at risk</a:t>
            </a:r>
          </a:p>
        </p:txBody>
      </p:sp>
      <p:sp>
        <p:nvSpPr>
          <p:cNvPr id="29" name="TextBox 28">
            <a:extLst>
              <a:ext uri="{FF2B5EF4-FFF2-40B4-BE49-F238E27FC236}">
                <a16:creationId xmlns:a16="http://schemas.microsoft.com/office/drawing/2014/main" id="{A068F6C9-3B9D-61B4-01AE-A137CF7F527D}"/>
              </a:ext>
            </a:extLst>
          </p:cNvPr>
          <p:cNvSpPr txBox="1"/>
          <p:nvPr/>
        </p:nvSpPr>
        <p:spPr>
          <a:xfrm rot="16200000">
            <a:off x="398988" y="5423611"/>
            <a:ext cx="50045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Strata</a:t>
            </a:r>
          </a:p>
        </p:txBody>
      </p:sp>
      <p:sp>
        <p:nvSpPr>
          <p:cNvPr id="30" name="TextBox 29">
            <a:extLst>
              <a:ext uri="{FF2B5EF4-FFF2-40B4-BE49-F238E27FC236}">
                <a16:creationId xmlns:a16="http://schemas.microsoft.com/office/drawing/2014/main" id="{E92FE944-0BEB-D3E3-65A6-E83151003342}"/>
              </a:ext>
            </a:extLst>
          </p:cNvPr>
          <p:cNvSpPr txBox="1"/>
          <p:nvPr/>
        </p:nvSpPr>
        <p:spPr>
          <a:xfrm>
            <a:off x="649218" y="5423148"/>
            <a:ext cx="31931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4D63AE"/>
                </a:solidFill>
                <a:effectLst/>
                <a:uLnTx/>
                <a:uFillTx/>
                <a:latin typeface="Trebuchet MS" panose="020B0603020202020204"/>
                <a:ea typeface="+mn-ea"/>
                <a:cs typeface="+mn-cs"/>
              </a:rPr>
              <a:t>All</a:t>
            </a:r>
          </a:p>
        </p:txBody>
      </p:sp>
      <p:graphicFrame>
        <p:nvGraphicFramePr>
          <p:cNvPr id="31" name="Table 30">
            <a:extLst>
              <a:ext uri="{FF2B5EF4-FFF2-40B4-BE49-F238E27FC236}">
                <a16:creationId xmlns:a16="http://schemas.microsoft.com/office/drawing/2014/main" id="{74CD3E27-7001-D636-1FC1-118004396413}"/>
              </a:ext>
            </a:extLst>
          </p:cNvPr>
          <p:cNvGraphicFramePr>
            <a:graphicFrameLocks noGrp="1"/>
          </p:cNvGraphicFramePr>
          <p:nvPr/>
        </p:nvGraphicFramePr>
        <p:xfrm>
          <a:off x="4806502" y="5470563"/>
          <a:ext cx="3137057" cy="142240"/>
        </p:xfrm>
        <a:graphic>
          <a:graphicData uri="http://schemas.openxmlformats.org/drawingml/2006/table">
            <a:tbl>
              <a:tblPr firstRow="1" bandRow="1">
                <a:tableStyleId>{5C22544A-7EE6-4342-B048-85BDC9FD1C3A}</a:tableStyleId>
              </a:tblPr>
              <a:tblGrid>
                <a:gridCol w="285187">
                  <a:extLst>
                    <a:ext uri="{9D8B030D-6E8A-4147-A177-3AD203B41FA5}">
                      <a16:colId xmlns:a16="http://schemas.microsoft.com/office/drawing/2014/main" val="2218764639"/>
                    </a:ext>
                  </a:extLst>
                </a:gridCol>
                <a:gridCol w="285187">
                  <a:extLst>
                    <a:ext uri="{9D8B030D-6E8A-4147-A177-3AD203B41FA5}">
                      <a16:colId xmlns:a16="http://schemas.microsoft.com/office/drawing/2014/main" val="3276964975"/>
                    </a:ext>
                  </a:extLst>
                </a:gridCol>
                <a:gridCol w="285187">
                  <a:extLst>
                    <a:ext uri="{9D8B030D-6E8A-4147-A177-3AD203B41FA5}">
                      <a16:colId xmlns:a16="http://schemas.microsoft.com/office/drawing/2014/main" val="114273394"/>
                    </a:ext>
                  </a:extLst>
                </a:gridCol>
                <a:gridCol w="285187">
                  <a:extLst>
                    <a:ext uri="{9D8B030D-6E8A-4147-A177-3AD203B41FA5}">
                      <a16:colId xmlns:a16="http://schemas.microsoft.com/office/drawing/2014/main" val="3636812350"/>
                    </a:ext>
                  </a:extLst>
                </a:gridCol>
                <a:gridCol w="285187">
                  <a:extLst>
                    <a:ext uri="{9D8B030D-6E8A-4147-A177-3AD203B41FA5}">
                      <a16:colId xmlns:a16="http://schemas.microsoft.com/office/drawing/2014/main" val="327017177"/>
                    </a:ext>
                  </a:extLst>
                </a:gridCol>
                <a:gridCol w="285187">
                  <a:extLst>
                    <a:ext uri="{9D8B030D-6E8A-4147-A177-3AD203B41FA5}">
                      <a16:colId xmlns:a16="http://schemas.microsoft.com/office/drawing/2014/main" val="213141327"/>
                    </a:ext>
                  </a:extLst>
                </a:gridCol>
                <a:gridCol w="285187">
                  <a:extLst>
                    <a:ext uri="{9D8B030D-6E8A-4147-A177-3AD203B41FA5}">
                      <a16:colId xmlns:a16="http://schemas.microsoft.com/office/drawing/2014/main" val="460920508"/>
                    </a:ext>
                  </a:extLst>
                </a:gridCol>
                <a:gridCol w="285187">
                  <a:extLst>
                    <a:ext uri="{9D8B030D-6E8A-4147-A177-3AD203B41FA5}">
                      <a16:colId xmlns:a16="http://schemas.microsoft.com/office/drawing/2014/main" val="3484763979"/>
                    </a:ext>
                  </a:extLst>
                </a:gridCol>
                <a:gridCol w="285187">
                  <a:extLst>
                    <a:ext uri="{9D8B030D-6E8A-4147-A177-3AD203B41FA5}">
                      <a16:colId xmlns:a16="http://schemas.microsoft.com/office/drawing/2014/main" val="2684107750"/>
                    </a:ext>
                  </a:extLst>
                </a:gridCol>
                <a:gridCol w="285187">
                  <a:extLst>
                    <a:ext uri="{9D8B030D-6E8A-4147-A177-3AD203B41FA5}">
                      <a16:colId xmlns:a16="http://schemas.microsoft.com/office/drawing/2014/main" val="884175315"/>
                    </a:ext>
                  </a:extLst>
                </a:gridCol>
                <a:gridCol w="285187">
                  <a:extLst>
                    <a:ext uri="{9D8B030D-6E8A-4147-A177-3AD203B41FA5}">
                      <a16:colId xmlns:a16="http://schemas.microsoft.com/office/drawing/2014/main" val="2553549068"/>
                    </a:ext>
                  </a:extLst>
                </a:gridCol>
              </a:tblGrid>
              <a:tr h="142240">
                <a:tc>
                  <a:txBody>
                    <a:bodyPr/>
                    <a:lstStyle/>
                    <a:p>
                      <a:pPr algn="ctr"/>
                      <a:r>
                        <a:rPr lang="en-US" sz="900">
                          <a:solidFill>
                            <a:schemeClr val="accent6"/>
                          </a:solidFill>
                          <a:latin typeface="Trebuchet MS" panose="020B0603020202020204" pitchFamily="34" charset="0"/>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00581624"/>
                  </a:ext>
                </a:extLst>
              </a:tr>
            </a:tbl>
          </a:graphicData>
        </a:graphic>
      </p:graphicFrame>
      <p:sp>
        <p:nvSpPr>
          <p:cNvPr id="32" name="TextBox 31">
            <a:extLst>
              <a:ext uri="{FF2B5EF4-FFF2-40B4-BE49-F238E27FC236}">
                <a16:creationId xmlns:a16="http://schemas.microsoft.com/office/drawing/2014/main" id="{5AA48401-7421-AA92-F151-C25F9E3F9A81}"/>
              </a:ext>
            </a:extLst>
          </p:cNvPr>
          <p:cNvSpPr txBox="1"/>
          <p:nvPr/>
        </p:nvSpPr>
        <p:spPr>
          <a:xfrm>
            <a:off x="4672820" y="5192316"/>
            <a:ext cx="98616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Number at risk</a:t>
            </a:r>
          </a:p>
        </p:txBody>
      </p:sp>
      <p:sp>
        <p:nvSpPr>
          <p:cNvPr id="33" name="TextBox 32">
            <a:extLst>
              <a:ext uri="{FF2B5EF4-FFF2-40B4-BE49-F238E27FC236}">
                <a16:creationId xmlns:a16="http://schemas.microsoft.com/office/drawing/2014/main" id="{E0050144-448D-3233-27C1-4E62DA6C9130}"/>
              </a:ext>
            </a:extLst>
          </p:cNvPr>
          <p:cNvSpPr txBox="1"/>
          <p:nvPr/>
        </p:nvSpPr>
        <p:spPr>
          <a:xfrm rot="16200000">
            <a:off x="4266136" y="5423611"/>
            <a:ext cx="50045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Strata</a:t>
            </a:r>
          </a:p>
        </p:txBody>
      </p:sp>
      <p:sp>
        <p:nvSpPr>
          <p:cNvPr id="34" name="TextBox 33">
            <a:extLst>
              <a:ext uri="{FF2B5EF4-FFF2-40B4-BE49-F238E27FC236}">
                <a16:creationId xmlns:a16="http://schemas.microsoft.com/office/drawing/2014/main" id="{87D9B9ED-6520-DB7E-F552-268DCDF5CB5A}"/>
              </a:ext>
            </a:extLst>
          </p:cNvPr>
          <p:cNvSpPr txBox="1"/>
          <p:nvPr/>
        </p:nvSpPr>
        <p:spPr>
          <a:xfrm>
            <a:off x="4516365" y="5423148"/>
            <a:ext cx="31931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EF4C39"/>
                </a:solidFill>
                <a:effectLst/>
                <a:uLnTx/>
                <a:uFillTx/>
                <a:latin typeface="Trebuchet MS" panose="020B0603020202020204"/>
                <a:ea typeface="+mn-ea"/>
                <a:cs typeface="+mn-cs"/>
              </a:rPr>
              <a:t>All</a:t>
            </a:r>
          </a:p>
        </p:txBody>
      </p:sp>
      <p:graphicFrame>
        <p:nvGraphicFramePr>
          <p:cNvPr id="35" name="Table 34">
            <a:extLst>
              <a:ext uri="{FF2B5EF4-FFF2-40B4-BE49-F238E27FC236}">
                <a16:creationId xmlns:a16="http://schemas.microsoft.com/office/drawing/2014/main" id="{981FDC2D-0B49-A77A-2DD8-E990371AEEA8}"/>
              </a:ext>
            </a:extLst>
          </p:cNvPr>
          <p:cNvGraphicFramePr>
            <a:graphicFrameLocks noGrp="1"/>
          </p:cNvGraphicFramePr>
          <p:nvPr/>
        </p:nvGraphicFramePr>
        <p:xfrm>
          <a:off x="8673649" y="5470563"/>
          <a:ext cx="3035305" cy="142240"/>
        </p:xfrm>
        <a:graphic>
          <a:graphicData uri="http://schemas.openxmlformats.org/drawingml/2006/table">
            <a:tbl>
              <a:tblPr firstRow="1" bandRow="1">
                <a:tableStyleId>{5C22544A-7EE6-4342-B048-85BDC9FD1C3A}</a:tableStyleId>
              </a:tblPr>
              <a:tblGrid>
                <a:gridCol w="233485">
                  <a:extLst>
                    <a:ext uri="{9D8B030D-6E8A-4147-A177-3AD203B41FA5}">
                      <a16:colId xmlns:a16="http://schemas.microsoft.com/office/drawing/2014/main" val="2218764639"/>
                    </a:ext>
                  </a:extLst>
                </a:gridCol>
                <a:gridCol w="233485">
                  <a:extLst>
                    <a:ext uri="{9D8B030D-6E8A-4147-A177-3AD203B41FA5}">
                      <a16:colId xmlns:a16="http://schemas.microsoft.com/office/drawing/2014/main" val="3276964975"/>
                    </a:ext>
                  </a:extLst>
                </a:gridCol>
                <a:gridCol w="233485">
                  <a:extLst>
                    <a:ext uri="{9D8B030D-6E8A-4147-A177-3AD203B41FA5}">
                      <a16:colId xmlns:a16="http://schemas.microsoft.com/office/drawing/2014/main" val="114273394"/>
                    </a:ext>
                  </a:extLst>
                </a:gridCol>
                <a:gridCol w="233485">
                  <a:extLst>
                    <a:ext uri="{9D8B030D-6E8A-4147-A177-3AD203B41FA5}">
                      <a16:colId xmlns:a16="http://schemas.microsoft.com/office/drawing/2014/main" val="3636812350"/>
                    </a:ext>
                  </a:extLst>
                </a:gridCol>
                <a:gridCol w="233485">
                  <a:extLst>
                    <a:ext uri="{9D8B030D-6E8A-4147-A177-3AD203B41FA5}">
                      <a16:colId xmlns:a16="http://schemas.microsoft.com/office/drawing/2014/main" val="327017177"/>
                    </a:ext>
                  </a:extLst>
                </a:gridCol>
                <a:gridCol w="233485">
                  <a:extLst>
                    <a:ext uri="{9D8B030D-6E8A-4147-A177-3AD203B41FA5}">
                      <a16:colId xmlns:a16="http://schemas.microsoft.com/office/drawing/2014/main" val="213141327"/>
                    </a:ext>
                  </a:extLst>
                </a:gridCol>
                <a:gridCol w="233485">
                  <a:extLst>
                    <a:ext uri="{9D8B030D-6E8A-4147-A177-3AD203B41FA5}">
                      <a16:colId xmlns:a16="http://schemas.microsoft.com/office/drawing/2014/main" val="460920508"/>
                    </a:ext>
                  </a:extLst>
                </a:gridCol>
                <a:gridCol w="233485">
                  <a:extLst>
                    <a:ext uri="{9D8B030D-6E8A-4147-A177-3AD203B41FA5}">
                      <a16:colId xmlns:a16="http://schemas.microsoft.com/office/drawing/2014/main" val="3484763979"/>
                    </a:ext>
                  </a:extLst>
                </a:gridCol>
                <a:gridCol w="233485">
                  <a:extLst>
                    <a:ext uri="{9D8B030D-6E8A-4147-A177-3AD203B41FA5}">
                      <a16:colId xmlns:a16="http://schemas.microsoft.com/office/drawing/2014/main" val="2684107750"/>
                    </a:ext>
                  </a:extLst>
                </a:gridCol>
                <a:gridCol w="233485">
                  <a:extLst>
                    <a:ext uri="{9D8B030D-6E8A-4147-A177-3AD203B41FA5}">
                      <a16:colId xmlns:a16="http://schemas.microsoft.com/office/drawing/2014/main" val="884175315"/>
                    </a:ext>
                  </a:extLst>
                </a:gridCol>
                <a:gridCol w="233485">
                  <a:extLst>
                    <a:ext uri="{9D8B030D-6E8A-4147-A177-3AD203B41FA5}">
                      <a16:colId xmlns:a16="http://schemas.microsoft.com/office/drawing/2014/main" val="2553549068"/>
                    </a:ext>
                  </a:extLst>
                </a:gridCol>
                <a:gridCol w="233485">
                  <a:extLst>
                    <a:ext uri="{9D8B030D-6E8A-4147-A177-3AD203B41FA5}">
                      <a16:colId xmlns:a16="http://schemas.microsoft.com/office/drawing/2014/main" val="1010578487"/>
                    </a:ext>
                  </a:extLst>
                </a:gridCol>
                <a:gridCol w="233485">
                  <a:extLst>
                    <a:ext uri="{9D8B030D-6E8A-4147-A177-3AD203B41FA5}">
                      <a16:colId xmlns:a16="http://schemas.microsoft.com/office/drawing/2014/main" val="453063013"/>
                    </a:ext>
                  </a:extLst>
                </a:gridCol>
              </a:tblGrid>
              <a:tr h="142240">
                <a:tc>
                  <a:txBody>
                    <a:bodyPr/>
                    <a:lstStyle/>
                    <a:p>
                      <a:pPr algn="ctr"/>
                      <a:r>
                        <a:rPr lang="en-US" sz="900">
                          <a:solidFill>
                            <a:schemeClr val="accent6"/>
                          </a:solidFill>
                          <a:latin typeface="Trebuchet MS" panose="020B0603020202020204" pitchFamily="34" charset="0"/>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900">
                          <a:solidFill>
                            <a:schemeClr val="accent6"/>
                          </a:solidFill>
                          <a:latin typeface="Trebuchet MS" panose="020B060302020202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00581624"/>
                  </a:ext>
                </a:extLst>
              </a:tr>
            </a:tbl>
          </a:graphicData>
        </a:graphic>
      </p:graphicFrame>
      <p:sp>
        <p:nvSpPr>
          <p:cNvPr id="36" name="TextBox 35">
            <a:extLst>
              <a:ext uri="{FF2B5EF4-FFF2-40B4-BE49-F238E27FC236}">
                <a16:creationId xmlns:a16="http://schemas.microsoft.com/office/drawing/2014/main" id="{3F5B61C5-0E94-D984-E4F2-BA1344C875FC}"/>
              </a:ext>
            </a:extLst>
          </p:cNvPr>
          <p:cNvSpPr txBox="1"/>
          <p:nvPr/>
        </p:nvSpPr>
        <p:spPr>
          <a:xfrm>
            <a:off x="8539965" y="5192316"/>
            <a:ext cx="98616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54565B"/>
                </a:solidFill>
                <a:effectLst/>
                <a:uLnTx/>
                <a:uFillTx/>
                <a:latin typeface="Trebuchet MS" panose="020B0603020202020204"/>
                <a:ea typeface="+mn-ea"/>
                <a:cs typeface="+mn-cs"/>
              </a:rPr>
              <a:t>Number at risk</a:t>
            </a:r>
          </a:p>
        </p:txBody>
      </p:sp>
      <p:sp>
        <p:nvSpPr>
          <p:cNvPr id="37" name="TextBox 36">
            <a:extLst>
              <a:ext uri="{FF2B5EF4-FFF2-40B4-BE49-F238E27FC236}">
                <a16:creationId xmlns:a16="http://schemas.microsoft.com/office/drawing/2014/main" id="{A835330A-B9EF-535F-213E-0D84DA0D9FCE}"/>
              </a:ext>
            </a:extLst>
          </p:cNvPr>
          <p:cNvSpPr txBox="1"/>
          <p:nvPr/>
        </p:nvSpPr>
        <p:spPr>
          <a:xfrm rot="16200000">
            <a:off x="8133282" y="5423611"/>
            <a:ext cx="50045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Strata</a:t>
            </a:r>
          </a:p>
        </p:txBody>
      </p:sp>
      <p:sp>
        <p:nvSpPr>
          <p:cNvPr id="38" name="TextBox 37">
            <a:extLst>
              <a:ext uri="{FF2B5EF4-FFF2-40B4-BE49-F238E27FC236}">
                <a16:creationId xmlns:a16="http://schemas.microsoft.com/office/drawing/2014/main" id="{B8C22A8E-4DF7-E4C3-8B99-2F92ABA20594}"/>
              </a:ext>
            </a:extLst>
          </p:cNvPr>
          <p:cNvSpPr txBox="1"/>
          <p:nvPr/>
        </p:nvSpPr>
        <p:spPr>
          <a:xfrm>
            <a:off x="8383511" y="5423148"/>
            <a:ext cx="31931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panose="020B0603020202020204"/>
                <a:ea typeface="+mn-ea"/>
                <a:cs typeface="+mn-cs"/>
              </a:rPr>
              <a:t>All</a:t>
            </a:r>
          </a:p>
        </p:txBody>
      </p:sp>
      <p:sp>
        <p:nvSpPr>
          <p:cNvPr id="39" name="TextBox 38">
            <a:extLst>
              <a:ext uri="{FF2B5EF4-FFF2-40B4-BE49-F238E27FC236}">
                <a16:creationId xmlns:a16="http://schemas.microsoft.com/office/drawing/2014/main" id="{D1B0ED31-FE2F-DE04-420F-5FAD77CFFDDE}"/>
              </a:ext>
            </a:extLst>
          </p:cNvPr>
          <p:cNvSpPr txBox="1"/>
          <p:nvPr/>
        </p:nvSpPr>
        <p:spPr>
          <a:xfrm>
            <a:off x="8539964" y="5776445"/>
            <a:ext cx="2435282" cy="5078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Events: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33/50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rgbClr val="000000"/>
                </a:solidFill>
                <a:effectLst/>
                <a:uLnTx/>
                <a:uFillTx/>
                <a:latin typeface="Trebuchet MS" panose="020B0603020202020204"/>
                <a:ea typeface="+mn-ea"/>
                <a:cs typeface="+mn-cs"/>
              </a:rPr>
              <a:t>mPFS</a:t>
            </a: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6.24 (5.52-9.03) months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6-month PFS %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58.4% (45.6-74.8)</a:t>
            </a:r>
          </a:p>
        </p:txBody>
      </p:sp>
      <p:sp>
        <p:nvSpPr>
          <p:cNvPr id="40" name="TextBox 39">
            <a:extLst>
              <a:ext uri="{FF2B5EF4-FFF2-40B4-BE49-F238E27FC236}">
                <a16:creationId xmlns:a16="http://schemas.microsoft.com/office/drawing/2014/main" id="{8DE71DED-03E0-8091-30BB-2C8466F12A8A}"/>
              </a:ext>
            </a:extLst>
          </p:cNvPr>
          <p:cNvSpPr txBox="1"/>
          <p:nvPr/>
        </p:nvSpPr>
        <p:spPr>
          <a:xfrm>
            <a:off x="4672818" y="5803778"/>
            <a:ext cx="2435282" cy="5078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Events: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11/18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rgbClr val="000000"/>
                </a:solidFill>
                <a:effectLst/>
                <a:uLnTx/>
                <a:uFillTx/>
                <a:latin typeface="Trebuchet MS" panose="020B0603020202020204"/>
                <a:ea typeface="+mn-ea"/>
                <a:cs typeface="+mn-cs"/>
              </a:rPr>
              <a:t>mPFS</a:t>
            </a: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5.75 (4.21-NA) months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6-month PFS %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44.1% (25.4-76.6)</a:t>
            </a:r>
          </a:p>
        </p:txBody>
      </p:sp>
      <p:sp>
        <p:nvSpPr>
          <p:cNvPr id="41" name="TextBox 40">
            <a:extLst>
              <a:ext uri="{FF2B5EF4-FFF2-40B4-BE49-F238E27FC236}">
                <a16:creationId xmlns:a16="http://schemas.microsoft.com/office/drawing/2014/main" id="{073EE46B-145C-6CCB-E035-AEDEF097BA67}"/>
              </a:ext>
            </a:extLst>
          </p:cNvPr>
          <p:cNvSpPr txBox="1"/>
          <p:nvPr/>
        </p:nvSpPr>
        <p:spPr>
          <a:xfrm>
            <a:off x="805671" y="5776445"/>
            <a:ext cx="2435282" cy="5078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Events: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22/32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rgbClr val="000000"/>
                </a:solidFill>
                <a:effectLst/>
                <a:uLnTx/>
                <a:uFillTx/>
                <a:latin typeface="Trebuchet MS" panose="020B0603020202020204"/>
                <a:ea typeface="+mn-ea"/>
                <a:cs typeface="+mn-cs"/>
              </a:rPr>
              <a:t>mPFS</a:t>
            </a: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6.37 (6.11-10.30) months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6-month PFS % (95% CI): </a:t>
            </a:r>
            <a:r>
              <a:rPr kumimoji="0" lang="en-US" sz="900" b="0" i="0" u="none" strike="noStrike" kern="1200" cap="none" spc="0" normalizeH="0" baseline="0" noProof="0">
                <a:ln>
                  <a:noFill/>
                </a:ln>
                <a:solidFill>
                  <a:srgbClr val="000000"/>
                </a:solidFill>
                <a:effectLst/>
                <a:uLnTx/>
                <a:uFillTx/>
                <a:latin typeface="Trebuchet MS" panose="020B0603020202020204"/>
                <a:ea typeface="+mn-ea"/>
                <a:cs typeface="+mn-cs"/>
              </a:rPr>
              <a:t>66.3% (51.1-85.9)</a:t>
            </a:r>
          </a:p>
        </p:txBody>
      </p:sp>
      <p:sp>
        <p:nvSpPr>
          <p:cNvPr id="42" name="TextBox 41">
            <a:extLst>
              <a:ext uri="{FF2B5EF4-FFF2-40B4-BE49-F238E27FC236}">
                <a16:creationId xmlns:a16="http://schemas.microsoft.com/office/drawing/2014/main" id="{BA945D80-CC6D-0490-E13A-71866F85E917}"/>
              </a:ext>
            </a:extLst>
          </p:cNvPr>
          <p:cNvSpPr txBox="1"/>
          <p:nvPr/>
        </p:nvSpPr>
        <p:spPr>
          <a:xfrm>
            <a:off x="805671" y="1724704"/>
            <a:ext cx="86427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Trebuchet MS" panose="020B0603020202020204"/>
                <a:ea typeface="+mn-ea"/>
                <a:cs typeface="+mn-cs"/>
              </a:rPr>
              <a:t>A. TNBC</a:t>
            </a:r>
          </a:p>
        </p:txBody>
      </p:sp>
      <p:sp>
        <p:nvSpPr>
          <p:cNvPr id="43" name="TextBox 42">
            <a:extLst>
              <a:ext uri="{FF2B5EF4-FFF2-40B4-BE49-F238E27FC236}">
                <a16:creationId xmlns:a16="http://schemas.microsoft.com/office/drawing/2014/main" id="{E4758A4D-B5FB-A73D-AD62-51F5E84342C1}"/>
              </a:ext>
            </a:extLst>
          </p:cNvPr>
          <p:cNvSpPr txBox="1"/>
          <p:nvPr/>
        </p:nvSpPr>
        <p:spPr>
          <a:xfrm>
            <a:off x="4672818" y="1724704"/>
            <a:ext cx="13276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Trebuchet MS" panose="020B0603020202020204"/>
                <a:ea typeface="+mn-ea"/>
                <a:cs typeface="+mn-cs"/>
              </a:rPr>
              <a:t>B. HR+/HER2-</a:t>
            </a:r>
          </a:p>
        </p:txBody>
      </p:sp>
      <p:sp>
        <p:nvSpPr>
          <p:cNvPr id="44" name="TextBox 43">
            <a:extLst>
              <a:ext uri="{FF2B5EF4-FFF2-40B4-BE49-F238E27FC236}">
                <a16:creationId xmlns:a16="http://schemas.microsoft.com/office/drawing/2014/main" id="{7D63BFDA-9CDD-FA16-3471-C1A2F13A7DEE}"/>
              </a:ext>
            </a:extLst>
          </p:cNvPr>
          <p:cNvSpPr txBox="1"/>
          <p:nvPr/>
        </p:nvSpPr>
        <p:spPr>
          <a:xfrm>
            <a:off x="8539964" y="1724704"/>
            <a:ext cx="117852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Trebuchet MS" panose="020B0603020202020204"/>
                <a:ea typeface="+mn-ea"/>
                <a:cs typeface="+mn-cs"/>
              </a:rPr>
              <a:t>C. OVERALL</a:t>
            </a:r>
          </a:p>
        </p:txBody>
      </p:sp>
      <p:sp>
        <p:nvSpPr>
          <p:cNvPr id="45" name="Freeform 5">
            <a:extLst>
              <a:ext uri="{FF2B5EF4-FFF2-40B4-BE49-F238E27FC236}">
                <a16:creationId xmlns:a16="http://schemas.microsoft.com/office/drawing/2014/main" id="{87785BE7-B03E-04DA-696D-AFA231C56E1D}"/>
              </a:ext>
            </a:extLst>
          </p:cNvPr>
          <p:cNvSpPr>
            <a:spLocks/>
          </p:cNvSpPr>
          <p:nvPr/>
        </p:nvSpPr>
        <p:spPr bwMode="auto">
          <a:xfrm>
            <a:off x="1047304" y="2242705"/>
            <a:ext cx="2838451" cy="2439987"/>
          </a:xfrm>
          <a:custGeom>
            <a:avLst/>
            <a:gdLst>
              <a:gd name="T0" fmla="*/ 297 w 1750"/>
              <a:gd name="T1" fmla="*/ 0 h 1537"/>
              <a:gd name="T2" fmla="*/ 604 w 1750"/>
              <a:gd name="T3" fmla="*/ 34 h 1537"/>
              <a:gd name="T4" fmla="*/ 624 w 1750"/>
              <a:gd name="T5" fmla="*/ 108 h 1537"/>
              <a:gd name="T6" fmla="*/ 720 w 1750"/>
              <a:gd name="T7" fmla="*/ 136 h 1537"/>
              <a:gd name="T8" fmla="*/ 819 w 1750"/>
              <a:gd name="T9" fmla="*/ 180 h 1537"/>
              <a:gd name="T10" fmla="*/ 909 w 1750"/>
              <a:gd name="T11" fmla="*/ 220 h 1537"/>
              <a:gd name="T12" fmla="*/ 917 w 1750"/>
              <a:gd name="T13" fmla="*/ 265 h 1537"/>
              <a:gd name="T14" fmla="*/ 931 w 1750"/>
              <a:gd name="T15" fmla="*/ 301 h 1537"/>
              <a:gd name="T16" fmla="*/ 947 w 1750"/>
              <a:gd name="T17" fmla="*/ 399 h 1537"/>
              <a:gd name="T18" fmla="*/ 1084 w 1750"/>
              <a:gd name="T19" fmla="*/ 455 h 1537"/>
              <a:gd name="T20" fmla="*/ 1096 w 1750"/>
              <a:gd name="T21" fmla="*/ 507 h 1537"/>
              <a:gd name="T22" fmla="*/ 1329 w 1750"/>
              <a:gd name="T23" fmla="*/ 565 h 1537"/>
              <a:gd name="T24" fmla="*/ 1343 w 1750"/>
              <a:gd name="T25" fmla="*/ 623 h 1537"/>
              <a:gd name="T26" fmla="*/ 1403 w 1750"/>
              <a:gd name="T27" fmla="*/ 687 h 1537"/>
              <a:gd name="T28" fmla="*/ 1535 w 1750"/>
              <a:gd name="T29" fmla="*/ 751 h 1537"/>
              <a:gd name="T30" fmla="*/ 1680 w 1750"/>
              <a:gd name="T31" fmla="*/ 818 h 1537"/>
              <a:gd name="T32" fmla="*/ 1716 w 1750"/>
              <a:gd name="T33" fmla="*/ 880 h 1537"/>
              <a:gd name="T34" fmla="*/ 1750 w 1750"/>
              <a:gd name="T35" fmla="*/ 928 h 1537"/>
              <a:gd name="T36" fmla="*/ 1718 w 1750"/>
              <a:gd name="T37" fmla="*/ 1537 h 1537"/>
              <a:gd name="T38" fmla="*/ 1682 w 1750"/>
              <a:gd name="T39" fmla="*/ 1485 h 1537"/>
              <a:gd name="T40" fmla="*/ 1537 w 1750"/>
              <a:gd name="T41" fmla="*/ 1423 h 1537"/>
              <a:gd name="T42" fmla="*/ 1403 w 1750"/>
              <a:gd name="T43" fmla="*/ 1341 h 1537"/>
              <a:gd name="T44" fmla="*/ 1345 w 1750"/>
              <a:gd name="T45" fmla="*/ 1273 h 1537"/>
              <a:gd name="T46" fmla="*/ 1331 w 1750"/>
              <a:gd name="T47" fmla="*/ 1216 h 1537"/>
              <a:gd name="T48" fmla="*/ 1096 w 1750"/>
              <a:gd name="T49" fmla="*/ 1152 h 1537"/>
              <a:gd name="T50" fmla="*/ 1086 w 1750"/>
              <a:gd name="T51" fmla="*/ 1094 h 1537"/>
              <a:gd name="T52" fmla="*/ 951 w 1750"/>
              <a:gd name="T53" fmla="*/ 1038 h 1537"/>
              <a:gd name="T54" fmla="*/ 929 w 1750"/>
              <a:gd name="T55" fmla="*/ 978 h 1537"/>
              <a:gd name="T56" fmla="*/ 919 w 1750"/>
              <a:gd name="T57" fmla="*/ 858 h 1537"/>
              <a:gd name="T58" fmla="*/ 911 w 1750"/>
              <a:gd name="T59" fmla="*/ 806 h 1537"/>
              <a:gd name="T60" fmla="*/ 821 w 1750"/>
              <a:gd name="T61" fmla="*/ 749 h 1537"/>
              <a:gd name="T62" fmla="*/ 718 w 1750"/>
              <a:gd name="T63" fmla="*/ 691 h 1537"/>
              <a:gd name="T64" fmla="*/ 626 w 1750"/>
              <a:gd name="T65" fmla="*/ 627 h 1537"/>
              <a:gd name="T66" fmla="*/ 612 w 1750"/>
              <a:gd name="T67" fmla="*/ 565 h 1537"/>
              <a:gd name="T68" fmla="*/ 299 w 1750"/>
              <a:gd name="T69" fmla="*/ 431 h 1537"/>
              <a:gd name="T70" fmla="*/ 163 w 1750"/>
              <a:gd name="T71" fmla="*/ 289 h 1537"/>
              <a:gd name="T72" fmla="*/ 116 w 1750"/>
              <a:gd name="T73" fmla="*/ 220 h 1537"/>
              <a:gd name="T74" fmla="*/ 28 w 1750"/>
              <a:gd name="T75" fmla="*/ 138 h 1537"/>
              <a:gd name="T76" fmla="*/ 28 w 1750"/>
              <a:gd name="T77" fmla="*/ 14 h 1537"/>
              <a:gd name="T78" fmla="*/ 0 w 1750"/>
              <a:gd name="T79" fmla="*/ 6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0" h="1537">
                <a:moveTo>
                  <a:pt x="0" y="0"/>
                </a:moveTo>
                <a:lnTo>
                  <a:pt x="297" y="0"/>
                </a:lnTo>
                <a:lnTo>
                  <a:pt x="297" y="34"/>
                </a:lnTo>
                <a:lnTo>
                  <a:pt x="604" y="34"/>
                </a:lnTo>
                <a:lnTo>
                  <a:pt x="604" y="108"/>
                </a:lnTo>
                <a:lnTo>
                  <a:pt x="624" y="108"/>
                </a:lnTo>
                <a:lnTo>
                  <a:pt x="624" y="136"/>
                </a:lnTo>
                <a:lnTo>
                  <a:pt x="720" y="136"/>
                </a:lnTo>
                <a:lnTo>
                  <a:pt x="720" y="180"/>
                </a:lnTo>
                <a:lnTo>
                  <a:pt x="819" y="180"/>
                </a:lnTo>
                <a:lnTo>
                  <a:pt x="819" y="220"/>
                </a:lnTo>
                <a:lnTo>
                  <a:pt x="909" y="220"/>
                </a:lnTo>
                <a:lnTo>
                  <a:pt x="909" y="265"/>
                </a:lnTo>
                <a:lnTo>
                  <a:pt x="917" y="265"/>
                </a:lnTo>
                <a:lnTo>
                  <a:pt x="917" y="301"/>
                </a:lnTo>
                <a:lnTo>
                  <a:pt x="931" y="301"/>
                </a:lnTo>
                <a:lnTo>
                  <a:pt x="931" y="399"/>
                </a:lnTo>
                <a:lnTo>
                  <a:pt x="947" y="399"/>
                </a:lnTo>
                <a:lnTo>
                  <a:pt x="947" y="455"/>
                </a:lnTo>
                <a:lnTo>
                  <a:pt x="1084" y="455"/>
                </a:lnTo>
                <a:lnTo>
                  <a:pt x="1084" y="507"/>
                </a:lnTo>
                <a:lnTo>
                  <a:pt x="1096" y="507"/>
                </a:lnTo>
                <a:lnTo>
                  <a:pt x="1096" y="565"/>
                </a:lnTo>
                <a:lnTo>
                  <a:pt x="1329" y="565"/>
                </a:lnTo>
                <a:lnTo>
                  <a:pt x="1329" y="623"/>
                </a:lnTo>
                <a:lnTo>
                  <a:pt x="1343" y="623"/>
                </a:lnTo>
                <a:lnTo>
                  <a:pt x="1343" y="687"/>
                </a:lnTo>
                <a:lnTo>
                  <a:pt x="1403" y="687"/>
                </a:lnTo>
                <a:lnTo>
                  <a:pt x="1403" y="751"/>
                </a:lnTo>
                <a:lnTo>
                  <a:pt x="1535" y="751"/>
                </a:lnTo>
                <a:lnTo>
                  <a:pt x="1535" y="818"/>
                </a:lnTo>
                <a:lnTo>
                  <a:pt x="1680" y="818"/>
                </a:lnTo>
                <a:lnTo>
                  <a:pt x="1680" y="880"/>
                </a:lnTo>
                <a:lnTo>
                  <a:pt x="1716" y="880"/>
                </a:lnTo>
                <a:lnTo>
                  <a:pt x="1716" y="928"/>
                </a:lnTo>
                <a:lnTo>
                  <a:pt x="1750" y="928"/>
                </a:lnTo>
                <a:lnTo>
                  <a:pt x="1750" y="1537"/>
                </a:lnTo>
                <a:lnTo>
                  <a:pt x="1718" y="1537"/>
                </a:lnTo>
                <a:lnTo>
                  <a:pt x="1718" y="1485"/>
                </a:lnTo>
                <a:lnTo>
                  <a:pt x="1682" y="1485"/>
                </a:lnTo>
                <a:lnTo>
                  <a:pt x="1682" y="1423"/>
                </a:lnTo>
                <a:lnTo>
                  <a:pt x="1537" y="1423"/>
                </a:lnTo>
                <a:lnTo>
                  <a:pt x="1537" y="1341"/>
                </a:lnTo>
                <a:lnTo>
                  <a:pt x="1403" y="1341"/>
                </a:lnTo>
                <a:lnTo>
                  <a:pt x="1403" y="1273"/>
                </a:lnTo>
                <a:lnTo>
                  <a:pt x="1345" y="1273"/>
                </a:lnTo>
                <a:lnTo>
                  <a:pt x="1345" y="1216"/>
                </a:lnTo>
                <a:lnTo>
                  <a:pt x="1331" y="1216"/>
                </a:lnTo>
                <a:lnTo>
                  <a:pt x="1331" y="1152"/>
                </a:lnTo>
                <a:lnTo>
                  <a:pt x="1096" y="1152"/>
                </a:lnTo>
                <a:lnTo>
                  <a:pt x="1096" y="1094"/>
                </a:lnTo>
                <a:lnTo>
                  <a:pt x="1086" y="1094"/>
                </a:lnTo>
                <a:lnTo>
                  <a:pt x="1086" y="1038"/>
                </a:lnTo>
                <a:lnTo>
                  <a:pt x="951" y="1038"/>
                </a:lnTo>
                <a:lnTo>
                  <a:pt x="951" y="978"/>
                </a:lnTo>
                <a:lnTo>
                  <a:pt x="929" y="978"/>
                </a:lnTo>
                <a:lnTo>
                  <a:pt x="929" y="858"/>
                </a:lnTo>
                <a:lnTo>
                  <a:pt x="919" y="858"/>
                </a:lnTo>
                <a:lnTo>
                  <a:pt x="919" y="806"/>
                </a:lnTo>
                <a:lnTo>
                  <a:pt x="911" y="806"/>
                </a:lnTo>
                <a:lnTo>
                  <a:pt x="911" y="749"/>
                </a:lnTo>
                <a:lnTo>
                  <a:pt x="821" y="749"/>
                </a:lnTo>
                <a:lnTo>
                  <a:pt x="821" y="691"/>
                </a:lnTo>
                <a:lnTo>
                  <a:pt x="718" y="691"/>
                </a:lnTo>
                <a:lnTo>
                  <a:pt x="718" y="627"/>
                </a:lnTo>
                <a:lnTo>
                  <a:pt x="626" y="627"/>
                </a:lnTo>
                <a:lnTo>
                  <a:pt x="626" y="565"/>
                </a:lnTo>
                <a:lnTo>
                  <a:pt x="612" y="565"/>
                </a:lnTo>
                <a:lnTo>
                  <a:pt x="612" y="431"/>
                </a:lnTo>
                <a:lnTo>
                  <a:pt x="299" y="431"/>
                </a:lnTo>
                <a:lnTo>
                  <a:pt x="299" y="289"/>
                </a:lnTo>
                <a:lnTo>
                  <a:pt x="163" y="289"/>
                </a:lnTo>
                <a:lnTo>
                  <a:pt x="163" y="220"/>
                </a:lnTo>
                <a:lnTo>
                  <a:pt x="116" y="220"/>
                </a:lnTo>
                <a:lnTo>
                  <a:pt x="116" y="138"/>
                </a:lnTo>
                <a:lnTo>
                  <a:pt x="28" y="138"/>
                </a:lnTo>
                <a:lnTo>
                  <a:pt x="28" y="64"/>
                </a:lnTo>
                <a:lnTo>
                  <a:pt x="28" y="14"/>
                </a:lnTo>
                <a:lnTo>
                  <a:pt x="28" y="6"/>
                </a:lnTo>
                <a:lnTo>
                  <a:pt x="0" y="6"/>
                </a:lnTo>
                <a:lnTo>
                  <a:pt x="0" y="0"/>
                </a:lnTo>
                <a:close/>
              </a:path>
            </a:pathLst>
          </a:custGeom>
          <a:solidFill>
            <a:srgbClr val="C2C2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6" name="Freeform 6">
            <a:extLst>
              <a:ext uri="{FF2B5EF4-FFF2-40B4-BE49-F238E27FC236}">
                <a16:creationId xmlns:a16="http://schemas.microsoft.com/office/drawing/2014/main" id="{CFC9A81F-2C2F-32A4-4F91-1118A6E5A20F}"/>
              </a:ext>
            </a:extLst>
          </p:cNvPr>
          <p:cNvSpPr>
            <a:spLocks/>
          </p:cNvSpPr>
          <p:nvPr/>
        </p:nvSpPr>
        <p:spPr bwMode="auto">
          <a:xfrm>
            <a:off x="1047304" y="2242705"/>
            <a:ext cx="2831963" cy="2297112"/>
          </a:xfrm>
          <a:custGeom>
            <a:avLst/>
            <a:gdLst>
              <a:gd name="T0" fmla="*/ 0 w 1746"/>
              <a:gd name="T1" fmla="*/ 0 h 1447"/>
              <a:gd name="T2" fmla="*/ 24 w 1746"/>
              <a:gd name="T3" fmla="*/ 0 h 1447"/>
              <a:gd name="T4" fmla="*/ 24 w 1746"/>
              <a:gd name="T5" fmla="*/ 44 h 1447"/>
              <a:gd name="T6" fmla="*/ 116 w 1746"/>
              <a:gd name="T7" fmla="*/ 44 h 1447"/>
              <a:gd name="T8" fmla="*/ 116 w 1746"/>
              <a:gd name="T9" fmla="*/ 96 h 1447"/>
              <a:gd name="T10" fmla="*/ 161 w 1746"/>
              <a:gd name="T11" fmla="*/ 96 h 1447"/>
              <a:gd name="T12" fmla="*/ 161 w 1746"/>
              <a:gd name="T13" fmla="*/ 144 h 1447"/>
              <a:gd name="T14" fmla="*/ 299 w 1746"/>
              <a:gd name="T15" fmla="*/ 144 h 1447"/>
              <a:gd name="T16" fmla="*/ 299 w 1746"/>
              <a:gd name="T17" fmla="*/ 244 h 1447"/>
              <a:gd name="T18" fmla="*/ 604 w 1746"/>
              <a:gd name="T19" fmla="*/ 244 h 1447"/>
              <a:gd name="T20" fmla="*/ 604 w 1746"/>
              <a:gd name="T21" fmla="*/ 357 h 1447"/>
              <a:gd name="T22" fmla="*/ 626 w 1746"/>
              <a:gd name="T23" fmla="*/ 357 h 1447"/>
              <a:gd name="T24" fmla="*/ 626 w 1746"/>
              <a:gd name="T25" fmla="*/ 409 h 1447"/>
              <a:gd name="T26" fmla="*/ 716 w 1746"/>
              <a:gd name="T27" fmla="*/ 409 h 1447"/>
              <a:gd name="T28" fmla="*/ 716 w 1746"/>
              <a:gd name="T29" fmla="*/ 461 h 1447"/>
              <a:gd name="T30" fmla="*/ 819 w 1746"/>
              <a:gd name="T31" fmla="*/ 461 h 1447"/>
              <a:gd name="T32" fmla="*/ 819 w 1746"/>
              <a:gd name="T33" fmla="*/ 515 h 1447"/>
              <a:gd name="T34" fmla="*/ 909 w 1746"/>
              <a:gd name="T35" fmla="*/ 515 h 1447"/>
              <a:gd name="T36" fmla="*/ 909 w 1746"/>
              <a:gd name="T37" fmla="*/ 577 h 1447"/>
              <a:gd name="T38" fmla="*/ 915 w 1746"/>
              <a:gd name="T39" fmla="*/ 577 h 1447"/>
              <a:gd name="T40" fmla="*/ 915 w 1746"/>
              <a:gd name="T41" fmla="*/ 627 h 1447"/>
              <a:gd name="T42" fmla="*/ 929 w 1746"/>
              <a:gd name="T43" fmla="*/ 627 h 1447"/>
              <a:gd name="T44" fmla="*/ 929 w 1746"/>
              <a:gd name="T45" fmla="*/ 647 h 1447"/>
              <a:gd name="T46" fmla="*/ 929 w 1746"/>
              <a:gd name="T47" fmla="*/ 745 h 1447"/>
              <a:gd name="T48" fmla="*/ 947 w 1746"/>
              <a:gd name="T49" fmla="*/ 745 h 1447"/>
              <a:gd name="T50" fmla="*/ 947 w 1746"/>
              <a:gd name="T51" fmla="*/ 802 h 1447"/>
              <a:gd name="T52" fmla="*/ 1086 w 1746"/>
              <a:gd name="T53" fmla="*/ 802 h 1447"/>
              <a:gd name="T54" fmla="*/ 1086 w 1746"/>
              <a:gd name="T55" fmla="*/ 864 h 1447"/>
              <a:gd name="T56" fmla="*/ 1094 w 1746"/>
              <a:gd name="T57" fmla="*/ 864 h 1447"/>
              <a:gd name="T58" fmla="*/ 1094 w 1746"/>
              <a:gd name="T59" fmla="*/ 928 h 1447"/>
              <a:gd name="T60" fmla="*/ 1329 w 1746"/>
              <a:gd name="T61" fmla="*/ 928 h 1447"/>
              <a:gd name="T62" fmla="*/ 1329 w 1746"/>
              <a:gd name="T63" fmla="*/ 994 h 1447"/>
              <a:gd name="T64" fmla="*/ 1345 w 1746"/>
              <a:gd name="T65" fmla="*/ 994 h 1447"/>
              <a:gd name="T66" fmla="*/ 1345 w 1746"/>
              <a:gd name="T67" fmla="*/ 1064 h 1447"/>
              <a:gd name="T68" fmla="*/ 1405 w 1746"/>
              <a:gd name="T69" fmla="*/ 1064 h 1447"/>
              <a:gd name="T70" fmla="*/ 1405 w 1746"/>
              <a:gd name="T71" fmla="*/ 1148 h 1447"/>
              <a:gd name="T72" fmla="*/ 1535 w 1746"/>
              <a:gd name="T73" fmla="*/ 1148 h 1447"/>
              <a:gd name="T74" fmla="*/ 1535 w 1746"/>
              <a:gd name="T75" fmla="*/ 1246 h 1447"/>
              <a:gd name="T76" fmla="*/ 1680 w 1746"/>
              <a:gd name="T77" fmla="*/ 1246 h 1447"/>
              <a:gd name="T78" fmla="*/ 1680 w 1746"/>
              <a:gd name="T79" fmla="*/ 1349 h 1447"/>
              <a:gd name="T80" fmla="*/ 1718 w 1746"/>
              <a:gd name="T81" fmla="*/ 1349 h 1447"/>
              <a:gd name="T82" fmla="*/ 1718 w 1746"/>
              <a:gd name="T83" fmla="*/ 1447 h 1447"/>
              <a:gd name="T84" fmla="*/ 1746 w 1746"/>
              <a:gd name="T85"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46" h="1447">
                <a:moveTo>
                  <a:pt x="0" y="0"/>
                </a:moveTo>
                <a:lnTo>
                  <a:pt x="24" y="0"/>
                </a:lnTo>
                <a:lnTo>
                  <a:pt x="24" y="44"/>
                </a:lnTo>
                <a:lnTo>
                  <a:pt x="116" y="44"/>
                </a:lnTo>
                <a:lnTo>
                  <a:pt x="116" y="96"/>
                </a:lnTo>
                <a:lnTo>
                  <a:pt x="161" y="96"/>
                </a:lnTo>
                <a:lnTo>
                  <a:pt x="161" y="144"/>
                </a:lnTo>
                <a:lnTo>
                  <a:pt x="299" y="144"/>
                </a:lnTo>
                <a:lnTo>
                  <a:pt x="299" y="244"/>
                </a:lnTo>
                <a:lnTo>
                  <a:pt x="604" y="244"/>
                </a:lnTo>
                <a:lnTo>
                  <a:pt x="604" y="357"/>
                </a:lnTo>
                <a:lnTo>
                  <a:pt x="626" y="357"/>
                </a:lnTo>
                <a:lnTo>
                  <a:pt x="626" y="409"/>
                </a:lnTo>
                <a:lnTo>
                  <a:pt x="716" y="409"/>
                </a:lnTo>
                <a:lnTo>
                  <a:pt x="716" y="461"/>
                </a:lnTo>
                <a:lnTo>
                  <a:pt x="819" y="461"/>
                </a:lnTo>
                <a:lnTo>
                  <a:pt x="819" y="515"/>
                </a:lnTo>
                <a:lnTo>
                  <a:pt x="909" y="515"/>
                </a:lnTo>
                <a:lnTo>
                  <a:pt x="909" y="577"/>
                </a:lnTo>
                <a:lnTo>
                  <a:pt x="915" y="577"/>
                </a:lnTo>
                <a:lnTo>
                  <a:pt x="915" y="627"/>
                </a:lnTo>
                <a:lnTo>
                  <a:pt x="929" y="627"/>
                </a:lnTo>
                <a:lnTo>
                  <a:pt x="929" y="647"/>
                </a:lnTo>
                <a:lnTo>
                  <a:pt x="929" y="745"/>
                </a:lnTo>
                <a:lnTo>
                  <a:pt x="947" y="745"/>
                </a:lnTo>
                <a:lnTo>
                  <a:pt x="947" y="802"/>
                </a:lnTo>
                <a:lnTo>
                  <a:pt x="1086" y="802"/>
                </a:lnTo>
                <a:lnTo>
                  <a:pt x="1086" y="864"/>
                </a:lnTo>
                <a:lnTo>
                  <a:pt x="1094" y="864"/>
                </a:lnTo>
                <a:lnTo>
                  <a:pt x="1094" y="928"/>
                </a:lnTo>
                <a:lnTo>
                  <a:pt x="1329" y="928"/>
                </a:lnTo>
                <a:lnTo>
                  <a:pt x="1329" y="994"/>
                </a:lnTo>
                <a:lnTo>
                  <a:pt x="1345" y="994"/>
                </a:lnTo>
                <a:lnTo>
                  <a:pt x="1345" y="1064"/>
                </a:lnTo>
                <a:lnTo>
                  <a:pt x="1405" y="1064"/>
                </a:lnTo>
                <a:lnTo>
                  <a:pt x="1405" y="1148"/>
                </a:lnTo>
                <a:lnTo>
                  <a:pt x="1535" y="1148"/>
                </a:lnTo>
                <a:lnTo>
                  <a:pt x="1535" y="1246"/>
                </a:lnTo>
                <a:lnTo>
                  <a:pt x="1680" y="1246"/>
                </a:lnTo>
                <a:lnTo>
                  <a:pt x="1680" y="1349"/>
                </a:lnTo>
                <a:lnTo>
                  <a:pt x="1718" y="1349"/>
                </a:lnTo>
                <a:lnTo>
                  <a:pt x="1718" y="1447"/>
                </a:lnTo>
                <a:lnTo>
                  <a:pt x="1746" y="1447"/>
                </a:lnTo>
              </a:path>
            </a:pathLst>
          </a:custGeom>
          <a:noFill/>
          <a:ln w="25400" cap="flat">
            <a:solidFill>
              <a:srgbClr val="425BA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7" name="Freeform 10">
            <a:extLst>
              <a:ext uri="{FF2B5EF4-FFF2-40B4-BE49-F238E27FC236}">
                <a16:creationId xmlns:a16="http://schemas.microsoft.com/office/drawing/2014/main" id="{DDA1A391-495D-88F2-DCFF-002BCAFE7716}"/>
              </a:ext>
            </a:extLst>
          </p:cNvPr>
          <p:cNvSpPr>
            <a:spLocks/>
          </p:cNvSpPr>
          <p:nvPr/>
        </p:nvSpPr>
        <p:spPr bwMode="auto">
          <a:xfrm>
            <a:off x="5082732" y="2231593"/>
            <a:ext cx="2416175" cy="1978025"/>
          </a:xfrm>
          <a:custGeom>
            <a:avLst/>
            <a:gdLst>
              <a:gd name="T0" fmla="*/ 306 w 1522"/>
              <a:gd name="T1" fmla="*/ 0 h 1246"/>
              <a:gd name="T2" fmla="*/ 0 w 1522"/>
              <a:gd name="T3" fmla="*/ 0 h 1246"/>
              <a:gd name="T4" fmla="*/ 0 w 1522"/>
              <a:gd name="T5" fmla="*/ 252 h 1246"/>
              <a:gd name="T6" fmla="*/ 96 w 1522"/>
              <a:gd name="T7" fmla="*/ 252 h 1246"/>
              <a:gd name="T8" fmla="*/ 96 w 1522"/>
              <a:gd name="T9" fmla="*/ 404 h 1246"/>
              <a:gd name="T10" fmla="*/ 296 w 1522"/>
              <a:gd name="T11" fmla="*/ 404 h 1246"/>
              <a:gd name="T12" fmla="*/ 296 w 1522"/>
              <a:gd name="T13" fmla="*/ 538 h 1246"/>
              <a:gd name="T14" fmla="*/ 304 w 1522"/>
              <a:gd name="T15" fmla="*/ 538 h 1246"/>
              <a:gd name="T16" fmla="*/ 304 w 1522"/>
              <a:gd name="T17" fmla="*/ 666 h 1246"/>
              <a:gd name="T18" fmla="*/ 310 w 1522"/>
              <a:gd name="T19" fmla="*/ 666 h 1246"/>
              <a:gd name="T20" fmla="*/ 310 w 1522"/>
              <a:gd name="T21" fmla="*/ 776 h 1246"/>
              <a:gd name="T22" fmla="*/ 314 w 1522"/>
              <a:gd name="T23" fmla="*/ 776 h 1246"/>
              <a:gd name="T24" fmla="*/ 314 w 1522"/>
              <a:gd name="T25" fmla="*/ 886 h 1246"/>
              <a:gd name="T26" fmla="*/ 671 w 1522"/>
              <a:gd name="T27" fmla="*/ 886 h 1246"/>
              <a:gd name="T28" fmla="*/ 671 w 1522"/>
              <a:gd name="T29" fmla="*/ 978 h 1246"/>
              <a:gd name="T30" fmla="*/ 679 w 1522"/>
              <a:gd name="T31" fmla="*/ 978 h 1246"/>
              <a:gd name="T32" fmla="*/ 679 w 1522"/>
              <a:gd name="T33" fmla="*/ 1078 h 1246"/>
              <a:gd name="T34" fmla="*/ 937 w 1522"/>
              <a:gd name="T35" fmla="*/ 1078 h 1246"/>
              <a:gd name="T36" fmla="*/ 937 w 1522"/>
              <a:gd name="T37" fmla="*/ 1166 h 1246"/>
              <a:gd name="T38" fmla="*/ 999 w 1522"/>
              <a:gd name="T39" fmla="*/ 1166 h 1246"/>
              <a:gd name="T40" fmla="*/ 999 w 1522"/>
              <a:gd name="T41" fmla="*/ 1246 h 1246"/>
              <a:gd name="T42" fmla="*/ 1522 w 1522"/>
              <a:gd name="T43" fmla="*/ 1246 h 1246"/>
              <a:gd name="T44" fmla="*/ 1522 w 1522"/>
              <a:gd name="T45" fmla="*/ 450 h 1246"/>
              <a:gd name="T46" fmla="*/ 999 w 1522"/>
              <a:gd name="T47" fmla="*/ 450 h 1246"/>
              <a:gd name="T48" fmla="*/ 999 w 1522"/>
              <a:gd name="T49" fmla="*/ 366 h 1246"/>
              <a:gd name="T50" fmla="*/ 935 w 1522"/>
              <a:gd name="T51" fmla="*/ 366 h 1246"/>
              <a:gd name="T52" fmla="*/ 935 w 1522"/>
              <a:gd name="T53" fmla="*/ 280 h 1246"/>
              <a:gd name="T54" fmla="*/ 677 w 1522"/>
              <a:gd name="T55" fmla="*/ 280 h 1246"/>
              <a:gd name="T56" fmla="*/ 677 w 1522"/>
              <a:gd name="T57" fmla="*/ 198 h 1246"/>
              <a:gd name="T58" fmla="*/ 669 w 1522"/>
              <a:gd name="T59" fmla="*/ 198 h 1246"/>
              <a:gd name="T60" fmla="*/ 669 w 1522"/>
              <a:gd name="T61" fmla="*/ 126 h 1246"/>
              <a:gd name="T62" fmla="*/ 314 w 1522"/>
              <a:gd name="T63" fmla="*/ 126 h 1246"/>
              <a:gd name="T64" fmla="*/ 314 w 1522"/>
              <a:gd name="T65" fmla="*/ 62 h 1246"/>
              <a:gd name="T66" fmla="*/ 306 w 1522"/>
              <a:gd name="T67" fmla="*/ 62 h 1246"/>
              <a:gd name="T68" fmla="*/ 306 w 1522"/>
              <a:gd name="T69" fmla="*/ 0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2" h="1246">
                <a:moveTo>
                  <a:pt x="306" y="0"/>
                </a:moveTo>
                <a:lnTo>
                  <a:pt x="0" y="0"/>
                </a:lnTo>
                <a:lnTo>
                  <a:pt x="0" y="252"/>
                </a:lnTo>
                <a:lnTo>
                  <a:pt x="96" y="252"/>
                </a:lnTo>
                <a:lnTo>
                  <a:pt x="96" y="404"/>
                </a:lnTo>
                <a:lnTo>
                  <a:pt x="296" y="404"/>
                </a:lnTo>
                <a:lnTo>
                  <a:pt x="296" y="538"/>
                </a:lnTo>
                <a:lnTo>
                  <a:pt x="304" y="538"/>
                </a:lnTo>
                <a:lnTo>
                  <a:pt x="304" y="666"/>
                </a:lnTo>
                <a:lnTo>
                  <a:pt x="310" y="666"/>
                </a:lnTo>
                <a:lnTo>
                  <a:pt x="310" y="776"/>
                </a:lnTo>
                <a:lnTo>
                  <a:pt x="314" y="776"/>
                </a:lnTo>
                <a:lnTo>
                  <a:pt x="314" y="886"/>
                </a:lnTo>
                <a:lnTo>
                  <a:pt x="671" y="886"/>
                </a:lnTo>
                <a:lnTo>
                  <a:pt x="671" y="978"/>
                </a:lnTo>
                <a:lnTo>
                  <a:pt x="679" y="978"/>
                </a:lnTo>
                <a:lnTo>
                  <a:pt x="679" y="1078"/>
                </a:lnTo>
                <a:lnTo>
                  <a:pt x="937" y="1078"/>
                </a:lnTo>
                <a:lnTo>
                  <a:pt x="937" y="1166"/>
                </a:lnTo>
                <a:lnTo>
                  <a:pt x="999" y="1166"/>
                </a:lnTo>
                <a:lnTo>
                  <a:pt x="999" y="1246"/>
                </a:lnTo>
                <a:lnTo>
                  <a:pt x="1522" y="1246"/>
                </a:lnTo>
                <a:lnTo>
                  <a:pt x="1522" y="450"/>
                </a:lnTo>
                <a:lnTo>
                  <a:pt x="999" y="450"/>
                </a:lnTo>
                <a:lnTo>
                  <a:pt x="999" y="366"/>
                </a:lnTo>
                <a:lnTo>
                  <a:pt x="935" y="366"/>
                </a:lnTo>
                <a:lnTo>
                  <a:pt x="935" y="280"/>
                </a:lnTo>
                <a:lnTo>
                  <a:pt x="677" y="280"/>
                </a:lnTo>
                <a:lnTo>
                  <a:pt x="677" y="198"/>
                </a:lnTo>
                <a:lnTo>
                  <a:pt x="669" y="198"/>
                </a:lnTo>
                <a:lnTo>
                  <a:pt x="669" y="126"/>
                </a:lnTo>
                <a:lnTo>
                  <a:pt x="314" y="126"/>
                </a:lnTo>
                <a:lnTo>
                  <a:pt x="314" y="62"/>
                </a:lnTo>
                <a:lnTo>
                  <a:pt x="306" y="62"/>
                </a:lnTo>
                <a:lnTo>
                  <a:pt x="306" y="0"/>
                </a:lnTo>
                <a:close/>
              </a:path>
            </a:pathLst>
          </a:custGeom>
          <a:solidFill>
            <a:srgbClr val="F9C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8" name="Line 11">
            <a:extLst>
              <a:ext uri="{FF2B5EF4-FFF2-40B4-BE49-F238E27FC236}">
                <a16:creationId xmlns:a16="http://schemas.microsoft.com/office/drawing/2014/main" id="{6B94C46E-539C-F049-AA43-E331DE002CF6}"/>
              </a:ext>
            </a:extLst>
          </p:cNvPr>
          <p:cNvSpPr>
            <a:spLocks noChangeShapeType="1"/>
          </p:cNvSpPr>
          <p:nvPr/>
        </p:nvSpPr>
        <p:spPr bwMode="auto">
          <a:xfrm>
            <a:off x="7492556" y="37397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9" name="Line 12">
            <a:extLst>
              <a:ext uri="{FF2B5EF4-FFF2-40B4-BE49-F238E27FC236}">
                <a16:creationId xmlns:a16="http://schemas.microsoft.com/office/drawing/2014/main" id="{A6D7DE23-1F83-CB7B-5A09-2E1BBDD09F08}"/>
              </a:ext>
            </a:extLst>
          </p:cNvPr>
          <p:cNvSpPr>
            <a:spLocks noChangeShapeType="1"/>
          </p:cNvSpPr>
          <p:nvPr/>
        </p:nvSpPr>
        <p:spPr bwMode="auto">
          <a:xfrm>
            <a:off x="7467156" y="37397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0" name="Line 13">
            <a:extLst>
              <a:ext uri="{FF2B5EF4-FFF2-40B4-BE49-F238E27FC236}">
                <a16:creationId xmlns:a16="http://schemas.microsoft.com/office/drawing/2014/main" id="{3613FBDE-C57C-AC42-D397-A16190099949}"/>
              </a:ext>
            </a:extLst>
          </p:cNvPr>
          <p:cNvSpPr>
            <a:spLocks noChangeShapeType="1"/>
          </p:cNvSpPr>
          <p:nvPr/>
        </p:nvSpPr>
        <p:spPr bwMode="auto">
          <a:xfrm>
            <a:off x="7448106" y="37397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1" name="Line 14">
            <a:extLst>
              <a:ext uri="{FF2B5EF4-FFF2-40B4-BE49-F238E27FC236}">
                <a16:creationId xmlns:a16="http://schemas.microsoft.com/office/drawing/2014/main" id="{970B6814-22EC-82DB-0867-E26A457278EC}"/>
              </a:ext>
            </a:extLst>
          </p:cNvPr>
          <p:cNvSpPr>
            <a:spLocks noChangeShapeType="1"/>
          </p:cNvSpPr>
          <p:nvPr/>
        </p:nvSpPr>
        <p:spPr bwMode="auto">
          <a:xfrm>
            <a:off x="6946456" y="37397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2" name="Line 15">
            <a:extLst>
              <a:ext uri="{FF2B5EF4-FFF2-40B4-BE49-F238E27FC236}">
                <a16:creationId xmlns:a16="http://schemas.microsoft.com/office/drawing/2014/main" id="{9E1541F3-21D4-9422-FE35-5B0E59A105EF}"/>
              </a:ext>
            </a:extLst>
          </p:cNvPr>
          <p:cNvSpPr>
            <a:spLocks noChangeShapeType="1"/>
          </p:cNvSpPr>
          <p:nvPr/>
        </p:nvSpPr>
        <p:spPr bwMode="auto">
          <a:xfrm>
            <a:off x="6678168" y="37397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3" name="Line 16">
            <a:extLst>
              <a:ext uri="{FF2B5EF4-FFF2-40B4-BE49-F238E27FC236}">
                <a16:creationId xmlns:a16="http://schemas.microsoft.com/office/drawing/2014/main" id="{7C5A2576-B336-54E1-F518-3A1AB50EAC88}"/>
              </a:ext>
            </a:extLst>
          </p:cNvPr>
          <p:cNvSpPr>
            <a:spLocks noChangeShapeType="1"/>
          </p:cNvSpPr>
          <p:nvPr/>
        </p:nvSpPr>
        <p:spPr bwMode="auto">
          <a:xfrm>
            <a:off x="5454206" y="2488769"/>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4" name="Line 17">
            <a:extLst>
              <a:ext uri="{FF2B5EF4-FFF2-40B4-BE49-F238E27FC236}">
                <a16:creationId xmlns:a16="http://schemas.microsoft.com/office/drawing/2014/main" id="{7FD375DB-A10E-0A06-FCBA-1345B4C51FDB}"/>
              </a:ext>
            </a:extLst>
          </p:cNvPr>
          <p:cNvSpPr>
            <a:spLocks noChangeShapeType="1"/>
          </p:cNvSpPr>
          <p:nvPr/>
        </p:nvSpPr>
        <p:spPr bwMode="auto">
          <a:xfrm>
            <a:off x="4981131" y="2190318"/>
            <a:ext cx="0" cy="63500"/>
          </a:xfrm>
          <a:prstGeom prst="line">
            <a:avLst/>
          </a:prstGeom>
          <a:noFill/>
          <a:ln w="25400" cap="flat">
            <a:solidFill>
              <a:srgbClr val="EF483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5" name="Freeform 18">
            <a:extLst>
              <a:ext uri="{FF2B5EF4-FFF2-40B4-BE49-F238E27FC236}">
                <a16:creationId xmlns:a16="http://schemas.microsoft.com/office/drawing/2014/main" id="{5F3C445C-3F78-52C4-0E87-E7A402AD560C}"/>
              </a:ext>
            </a:extLst>
          </p:cNvPr>
          <p:cNvSpPr>
            <a:spLocks/>
          </p:cNvSpPr>
          <p:nvPr/>
        </p:nvSpPr>
        <p:spPr bwMode="auto">
          <a:xfrm>
            <a:off x="4968431" y="2222069"/>
            <a:ext cx="2524125" cy="1546225"/>
          </a:xfrm>
          <a:custGeom>
            <a:avLst/>
            <a:gdLst>
              <a:gd name="T0" fmla="*/ 0 w 1590"/>
              <a:gd name="T1" fmla="*/ 0 h 974"/>
              <a:gd name="T2" fmla="*/ 78 w 1590"/>
              <a:gd name="T3" fmla="*/ 0 h 974"/>
              <a:gd name="T4" fmla="*/ 78 w 1590"/>
              <a:gd name="T5" fmla="*/ 94 h 974"/>
              <a:gd name="T6" fmla="*/ 168 w 1590"/>
              <a:gd name="T7" fmla="*/ 94 h 974"/>
              <a:gd name="T8" fmla="*/ 168 w 1590"/>
              <a:gd name="T9" fmla="*/ 188 h 974"/>
              <a:gd name="T10" fmla="*/ 370 w 1590"/>
              <a:gd name="T11" fmla="*/ 188 h 974"/>
              <a:gd name="T12" fmla="*/ 370 w 1590"/>
              <a:gd name="T13" fmla="*/ 288 h 974"/>
              <a:gd name="T14" fmla="*/ 376 w 1590"/>
              <a:gd name="T15" fmla="*/ 288 h 974"/>
              <a:gd name="T16" fmla="*/ 376 w 1590"/>
              <a:gd name="T17" fmla="*/ 382 h 974"/>
              <a:gd name="T18" fmla="*/ 382 w 1590"/>
              <a:gd name="T19" fmla="*/ 382 h 974"/>
              <a:gd name="T20" fmla="*/ 382 w 1590"/>
              <a:gd name="T21" fmla="*/ 480 h 974"/>
              <a:gd name="T22" fmla="*/ 386 w 1590"/>
              <a:gd name="T23" fmla="*/ 480 h 974"/>
              <a:gd name="T24" fmla="*/ 386 w 1590"/>
              <a:gd name="T25" fmla="*/ 580 h 974"/>
              <a:gd name="T26" fmla="*/ 745 w 1590"/>
              <a:gd name="T27" fmla="*/ 580 h 974"/>
              <a:gd name="T28" fmla="*/ 745 w 1590"/>
              <a:gd name="T29" fmla="*/ 678 h 974"/>
              <a:gd name="T30" fmla="*/ 751 w 1590"/>
              <a:gd name="T31" fmla="*/ 678 h 974"/>
              <a:gd name="T32" fmla="*/ 751 w 1590"/>
              <a:gd name="T33" fmla="*/ 780 h 974"/>
              <a:gd name="T34" fmla="*/ 1011 w 1590"/>
              <a:gd name="T35" fmla="*/ 780 h 974"/>
              <a:gd name="T36" fmla="*/ 1011 w 1590"/>
              <a:gd name="T37" fmla="*/ 874 h 974"/>
              <a:gd name="T38" fmla="*/ 1073 w 1590"/>
              <a:gd name="T39" fmla="*/ 874 h 974"/>
              <a:gd name="T40" fmla="*/ 1073 w 1590"/>
              <a:gd name="T41" fmla="*/ 974 h 974"/>
              <a:gd name="T42" fmla="*/ 1394 w 1590"/>
              <a:gd name="T43" fmla="*/ 974 h 974"/>
              <a:gd name="T44" fmla="*/ 1590 w 1590"/>
              <a:gd name="T45" fmla="*/ 974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90" h="974">
                <a:moveTo>
                  <a:pt x="0" y="0"/>
                </a:moveTo>
                <a:lnTo>
                  <a:pt x="78" y="0"/>
                </a:lnTo>
                <a:lnTo>
                  <a:pt x="78" y="94"/>
                </a:lnTo>
                <a:lnTo>
                  <a:pt x="168" y="94"/>
                </a:lnTo>
                <a:lnTo>
                  <a:pt x="168" y="188"/>
                </a:lnTo>
                <a:lnTo>
                  <a:pt x="370" y="188"/>
                </a:lnTo>
                <a:lnTo>
                  <a:pt x="370" y="288"/>
                </a:lnTo>
                <a:lnTo>
                  <a:pt x="376" y="288"/>
                </a:lnTo>
                <a:lnTo>
                  <a:pt x="376" y="382"/>
                </a:lnTo>
                <a:lnTo>
                  <a:pt x="382" y="382"/>
                </a:lnTo>
                <a:lnTo>
                  <a:pt x="382" y="480"/>
                </a:lnTo>
                <a:lnTo>
                  <a:pt x="386" y="480"/>
                </a:lnTo>
                <a:lnTo>
                  <a:pt x="386" y="580"/>
                </a:lnTo>
                <a:lnTo>
                  <a:pt x="745" y="580"/>
                </a:lnTo>
                <a:lnTo>
                  <a:pt x="745" y="678"/>
                </a:lnTo>
                <a:lnTo>
                  <a:pt x="751" y="678"/>
                </a:lnTo>
                <a:lnTo>
                  <a:pt x="751" y="780"/>
                </a:lnTo>
                <a:lnTo>
                  <a:pt x="1011" y="780"/>
                </a:lnTo>
                <a:lnTo>
                  <a:pt x="1011" y="874"/>
                </a:lnTo>
                <a:lnTo>
                  <a:pt x="1073" y="874"/>
                </a:lnTo>
                <a:lnTo>
                  <a:pt x="1073" y="974"/>
                </a:lnTo>
                <a:lnTo>
                  <a:pt x="1394" y="974"/>
                </a:lnTo>
                <a:lnTo>
                  <a:pt x="1590" y="974"/>
                </a:lnTo>
              </a:path>
            </a:pathLst>
          </a:custGeom>
          <a:noFill/>
          <a:ln w="25400" cap="flat">
            <a:solidFill>
              <a:srgbClr val="EF483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6" name="Freeform 22">
            <a:extLst>
              <a:ext uri="{FF2B5EF4-FFF2-40B4-BE49-F238E27FC236}">
                <a16:creationId xmlns:a16="http://schemas.microsoft.com/office/drawing/2014/main" id="{7225AD64-57F5-4A35-BEB2-3BA2F93A1B35}"/>
              </a:ext>
            </a:extLst>
          </p:cNvPr>
          <p:cNvSpPr>
            <a:spLocks/>
          </p:cNvSpPr>
          <p:nvPr/>
        </p:nvSpPr>
        <p:spPr bwMode="auto">
          <a:xfrm>
            <a:off x="8808594" y="2222069"/>
            <a:ext cx="2744788" cy="2466975"/>
          </a:xfrm>
          <a:custGeom>
            <a:avLst/>
            <a:gdLst>
              <a:gd name="T0" fmla="*/ 0 w 1729"/>
              <a:gd name="T1" fmla="*/ 0 h 1554"/>
              <a:gd name="T2" fmla="*/ 135 w 1729"/>
              <a:gd name="T3" fmla="*/ 22 h 1554"/>
              <a:gd name="T4" fmla="*/ 271 w 1729"/>
              <a:gd name="T5" fmla="*/ 61 h 1554"/>
              <a:gd name="T6" fmla="*/ 289 w 1729"/>
              <a:gd name="T7" fmla="*/ 103 h 1554"/>
              <a:gd name="T8" fmla="*/ 303 w 1729"/>
              <a:gd name="T9" fmla="*/ 133 h 1554"/>
              <a:gd name="T10" fmla="*/ 588 w 1729"/>
              <a:gd name="T11" fmla="*/ 184 h 1554"/>
              <a:gd name="T12" fmla="*/ 598 w 1729"/>
              <a:gd name="T13" fmla="*/ 238 h 1554"/>
              <a:gd name="T14" fmla="*/ 604 w 1729"/>
              <a:gd name="T15" fmla="*/ 280 h 1554"/>
              <a:gd name="T16" fmla="*/ 610 w 1729"/>
              <a:gd name="T17" fmla="*/ 305 h 1554"/>
              <a:gd name="T18" fmla="*/ 695 w 1729"/>
              <a:gd name="T19" fmla="*/ 329 h 1554"/>
              <a:gd name="T20" fmla="*/ 797 w 1729"/>
              <a:gd name="T21" fmla="*/ 365 h 1554"/>
              <a:gd name="T22" fmla="*/ 831 w 1729"/>
              <a:gd name="T23" fmla="*/ 397 h 1554"/>
              <a:gd name="T24" fmla="*/ 886 w 1729"/>
              <a:gd name="T25" fmla="*/ 464 h 1554"/>
              <a:gd name="T26" fmla="*/ 896 w 1729"/>
              <a:gd name="T27" fmla="*/ 500 h 1554"/>
              <a:gd name="T28" fmla="*/ 904 w 1729"/>
              <a:gd name="T29" fmla="*/ 575 h 1554"/>
              <a:gd name="T30" fmla="*/ 926 w 1729"/>
              <a:gd name="T31" fmla="*/ 611 h 1554"/>
              <a:gd name="T32" fmla="*/ 1064 w 1729"/>
              <a:gd name="T33" fmla="*/ 653 h 1554"/>
              <a:gd name="T34" fmla="*/ 1307 w 1729"/>
              <a:gd name="T35" fmla="*/ 698 h 1554"/>
              <a:gd name="T36" fmla="*/ 1313 w 1729"/>
              <a:gd name="T37" fmla="*/ 746 h 1554"/>
              <a:gd name="T38" fmla="*/ 1323 w 1729"/>
              <a:gd name="T39" fmla="*/ 788 h 1554"/>
              <a:gd name="T40" fmla="*/ 1380 w 1729"/>
              <a:gd name="T41" fmla="*/ 845 h 1554"/>
              <a:gd name="T42" fmla="*/ 1514 w 1729"/>
              <a:gd name="T43" fmla="*/ 893 h 1554"/>
              <a:gd name="T44" fmla="*/ 1661 w 1729"/>
              <a:gd name="T45" fmla="*/ 947 h 1554"/>
              <a:gd name="T46" fmla="*/ 1697 w 1729"/>
              <a:gd name="T47" fmla="*/ 980 h 1554"/>
              <a:gd name="T48" fmla="*/ 1729 w 1729"/>
              <a:gd name="T49" fmla="*/ 1554 h 1554"/>
              <a:gd name="T50" fmla="*/ 1697 w 1729"/>
              <a:gd name="T51" fmla="*/ 1512 h 1554"/>
              <a:gd name="T52" fmla="*/ 1659 w 1729"/>
              <a:gd name="T53" fmla="*/ 1443 h 1554"/>
              <a:gd name="T54" fmla="*/ 1514 w 1729"/>
              <a:gd name="T55" fmla="*/ 1365 h 1554"/>
              <a:gd name="T56" fmla="*/ 1380 w 1729"/>
              <a:gd name="T57" fmla="*/ 1284 h 1554"/>
              <a:gd name="T58" fmla="*/ 1323 w 1729"/>
              <a:gd name="T59" fmla="*/ 1230 h 1554"/>
              <a:gd name="T60" fmla="*/ 1315 w 1729"/>
              <a:gd name="T61" fmla="*/ 1175 h 1554"/>
              <a:gd name="T62" fmla="*/ 1309 w 1729"/>
              <a:gd name="T63" fmla="*/ 1125 h 1554"/>
              <a:gd name="T64" fmla="*/ 1064 w 1729"/>
              <a:gd name="T65" fmla="*/ 1082 h 1554"/>
              <a:gd name="T66" fmla="*/ 926 w 1729"/>
              <a:gd name="T67" fmla="*/ 1046 h 1554"/>
              <a:gd name="T68" fmla="*/ 904 w 1729"/>
              <a:gd name="T69" fmla="*/ 966 h 1554"/>
              <a:gd name="T70" fmla="*/ 898 w 1729"/>
              <a:gd name="T71" fmla="*/ 929 h 1554"/>
              <a:gd name="T72" fmla="*/ 888 w 1729"/>
              <a:gd name="T73" fmla="*/ 857 h 1554"/>
              <a:gd name="T74" fmla="*/ 831 w 1729"/>
              <a:gd name="T75" fmla="*/ 812 h 1554"/>
              <a:gd name="T76" fmla="*/ 797 w 1729"/>
              <a:gd name="T77" fmla="*/ 776 h 1554"/>
              <a:gd name="T78" fmla="*/ 695 w 1729"/>
              <a:gd name="T79" fmla="*/ 734 h 1554"/>
              <a:gd name="T80" fmla="*/ 612 w 1729"/>
              <a:gd name="T81" fmla="*/ 702 h 1554"/>
              <a:gd name="T82" fmla="*/ 606 w 1729"/>
              <a:gd name="T83" fmla="*/ 689 h 1554"/>
              <a:gd name="T84" fmla="*/ 602 w 1729"/>
              <a:gd name="T85" fmla="*/ 653 h 1554"/>
              <a:gd name="T86" fmla="*/ 588 w 1729"/>
              <a:gd name="T87" fmla="*/ 575 h 1554"/>
              <a:gd name="T88" fmla="*/ 303 w 1729"/>
              <a:gd name="T89" fmla="*/ 494 h 1554"/>
              <a:gd name="T90" fmla="*/ 291 w 1729"/>
              <a:gd name="T91" fmla="*/ 452 h 1554"/>
              <a:gd name="T92" fmla="*/ 289 w 1729"/>
              <a:gd name="T93" fmla="*/ 409 h 1554"/>
              <a:gd name="T94" fmla="*/ 271 w 1729"/>
              <a:gd name="T95" fmla="*/ 371 h 1554"/>
              <a:gd name="T96" fmla="*/ 135 w 1729"/>
              <a:gd name="T97" fmla="*/ 280 h 1554"/>
              <a:gd name="T98" fmla="*/ 118 w 1729"/>
              <a:gd name="T99" fmla="*/ 236 h 1554"/>
              <a:gd name="T100" fmla="*/ 92 w 1729"/>
              <a:gd name="T101" fmla="*/ 194 h 1554"/>
              <a:gd name="T102" fmla="*/ 36 w 1729"/>
              <a:gd name="T103" fmla="*/ 139 h 1554"/>
              <a:gd name="T104" fmla="*/ 0 w 1729"/>
              <a:gd name="T105" fmla="*/ 83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29" h="1554">
                <a:moveTo>
                  <a:pt x="0" y="83"/>
                </a:moveTo>
                <a:lnTo>
                  <a:pt x="0" y="0"/>
                </a:lnTo>
                <a:lnTo>
                  <a:pt x="135" y="0"/>
                </a:lnTo>
                <a:lnTo>
                  <a:pt x="135" y="22"/>
                </a:lnTo>
                <a:lnTo>
                  <a:pt x="271" y="22"/>
                </a:lnTo>
                <a:lnTo>
                  <a:pt x="271" y="61"/>
                </a:lnTo>
                <a:lnTo>
                  <a:pt x="289" y="61"/>
                </a:lnTo>
                <a:lnTo>
                  <a:pt x="289" y="103"/>
                </a:lnTo>
                <a:lnTo>
                  <a:pt x="303" y="103"/>
                </a:lnTo>
                <a:lnTo>
                  <a:pt x="303" y="133"/>
                </a:lnTo>
                <a:lnTo>
                  <a:pt x="588" y="133"/>
                </a:lnTo>
                <a:lnTo>
                  <a:pt x="588" y="184"/>
                </a:lnTo>
                <a:lnTo>
                  <a:pt x="598" y="184"/>
                </a:lnTo>
                <a:lnTo>
                  <a:pt x="598" y="238"/>
                </a:lnTo>
                <a:lnTo>
                  <a:pt x="604" y="238"/>
                </a:lnTo>
                <a:lnTo>
                  <a:pt x="604" y="280"/>
                </a:lnTo>
                <a:lnTo>
                  <a:pt x="610" y="280"/>
                </a:lnTo>
                <a:lnTo>
                  <a:pt x="610" y="305"/>
                </a:lnTo>
                <a:lnTo>
                  <a:pt x="695" y="305"/>
                </a:lnTo>
                <a:lnTo>
                  <a:pt x="695" y="329"/>
                </a:lnTo>
                <a:lnTo>
                  <a:pt x="797" y="329"/>
                </a:lnTo>
                <a:lnTo>
                  <a:pt x="797" y="365"/>
                </a:lnTo>
                <a:lnTo>
                  <a:pt x="831" y="365"/>
                </a:lnTo>
                <a:lnTo>
                  <a:pt x="831" y="397"/>
                </a:lnTo>
                <a:lnTo>
                  <a:pt x="886" y="397"/>
                </a:lnTo>
                <a:lnTo>
                  <a:pt x="886" y="464"/>
                </a:lnTo>
                <a:lnTo>
                  <a:pt x="896" y="464"/>
                </a:lnTo>
                <a:lnTo>
                  <a:pt x="896" y="500"/>
                </a:lnTo>
                <a:lnTo>
                  <a:pt x="904" y="500"/>
                </a:lnTo>
                <a:lnTo>
                  <a:pt x="904" y="575"/>
                </a:lnTo>
                <a:lnTo>
                  <a:pt x="926" y="575"/>
                </a:lnTo>
                <a:lnTo>
                  <a:pt x="926" y="611"/>
                </a:lnTo>
                <a:lnTo>
                  <a:pt x="1064" y="611"/>
                </a:lnTo>
                <a:lnTo>
                  <a:pt x="1064" y="653"/>
                </a:lnTo>
                <a:lnTo>
                  <a:pt x="1307" y="653"/>
                </a:lnTo>
                <a:lnTo>
                  <a:pt x="1307" y="698"/>
                </a:lnTo>
                <a:lnTo>
                  <a:pt x="1313" y="698"/>
                </a:lnTo>
                <a:lnTo>
                  <a:pt x="1313" y="746"/>
                </a:lnTo>
                <a:lnTo>
                  <a:pt x="1323" y="746"/>
                </a:lnTo>
                <a:lnTo>
                  <a:pt x="1323" y="788"/>
                </a:lnTo>
                <a:lnTo>
                  <a:pt x="1380" y="788"/>
                </a:lnTo>
                <a:lnTo>
                  <a:pt x="1380" y="845"/>
                </a:lnTo>
                <a:lnTo>
                  <a:pt x="1514" y="845"/>
                </a:lnTo>
                <a:lnTo>
                  <a:pt x="1514" y="893"/>
                </a:lnTo>
                <a:lnTo>
                  <a:pt x="1661" y="893"/>
                </a:lnTo>
                <a:lnTo>
                  <a:pt x="1661" y="947"/>
                </a:lnTo>
                <a:lnTo>
                  <a:pt x="1697" y="947"/>
                </a:lnTo>
                <a:lnTo>
                  <a:pt x="1697" y="980"/>
                </a:lnTo>
                <a:lnTo>
                  <a:pt x="1729" y="980"/>
                </a:lnTo>
                <a:lnTo>
                  <a:pt x="1729" y="1554"/>
                </a:lnTo>
                <a:lnTo>
                  <a:pt x="1697" y="1554"/>
                </a:lnTo>
                <a:lnTo>
                  <a:pt x="1697" y="1512"/>
                </a:lnTo>
                <a:lnTo>
                  <a:pt x="1659" y="1512"/>
                </a:lnTo>
                <a:lnTo>
                  <a:pt x="1659" y="1443"/>
                </a:lnTo>
                <a:lnTo>
                  <a:pt x="1514" y="1443"/>
                </a:lnTo>
                <a:lnTo>
                  <a:pt x="1514" y="1365"/>
                </a:lnTo>
                <a:lnTo>
                  <a:pt x="1380" y="1365"/>
                </a:lnTo>
                <a:lnTo>
                  <a:pt x="1380" y="1284"/>
                </a:lnTo>
                <a:lnTo>
                  <a:pt x="1323" y="1284"/>
                </a:lnTo>
                <a:lnTo>
                  <a:pt x="1323" y="1230"/>
                </a:lnTo>
                <a:lnTo>
                  <a:pt x="1315" y="1230"/>
                </a:lnTo>
                <a:lnTo>
                  <a:pt x="1315" y="1175"/>
                </a:lnTo>
                <a:lnTo>
                  <a:pt x="1309" y="1175"/>
                </a:lnTo>
                <a:lnTo>
                  <a:pt x="1309" y="1125"/>
                </a:lnTo>
                <a:lnTo>
                  <a:pt x="1064" y="1125"/>
                </a:lnTo>
                <a:lnTo>
                  <a:pt x="1064" y="1082"/>
                </a:lnTo>
                <a:lnTo>
                  <a:pt x="926" y="1082"/>
                </a:lnTo>
                <a:lnTo>
                  <a:pt x="926" y="1046"/>
                </a:lnTo>
                <a:lnTo>
                  <a:pt x="904" y="1046"/>
                </a:lnTo>
                <a:lnTo>
                  <a:pt x="904" y="966"/>
                </a:lnTo>
                <a:lnTo>
                  <a:pt x="898" y="966"/>
                </a:lnTo>
                <a:lnTo>
                  <a:pt x="898" y="929"/>
                </a:lnTo>
                <a:lnTo>
                  <a:pt x="888" y="929"/>
                </a:lnTo>
                <a:lnTo>
                  <a:pt x="888" y="857"/>
                </a:lnTo>
                <a:lnTo>
                  <a:pt x="831" y="857"/>
                </a:lnTo>
                <a:lnTo>
                  <a:pt x="831" y="812"/>
                </a:lnTo>
                <a:lnTo>
                  <a:pt x="797" y="812"/>
                </a:lnTo>
                <a:lnTo>
                  <a:pt x="797" y="776"/>
                </a:lnTo>
                <a:lnTo>
                  <a:pt x="695" y="776"/>
                </a:lnTo>
                <a:lnTo>
                  <a:pt x="695" y="734"/>
                </a:lnTo>
                <a:lnTo>
                  <a:pt x="612" y="734"/>
                </a:lnTo>
                <a:lnTo>
                  <a:pt x="612" y="702"/>
                </a:lnTo>
                <a:lnTo>
                  <a:pt x="612" y="689"/>
                </a:lnTo>
                <a:lnTo>
                  <a:pt x="606" y="689"/>
                </a:lnTo>
                <a:lnTo>
                  <a:pt x="606" y="653"/>
                </a:lnTo>
                <a:lnTo>
                  <a:pt x="602" y="653"/>
                </a:lnTo>
                <a:lnTo>
                  <a:pt x="602" y="575"/>
                </a:lnTo>
                <a:lnTo>
                  <a:pt x="588" y="575"/>
                </a:lnTo>
                <a:lnTo>
                  <a:pt x="588" y="494"/>
                </a:lnTo>
                <a:lnTo>
                  <a:pt x="303" y="494"/>
                </a:lnTo>
                <a:lnTo>
                  <a:pt x="303" y="452"/>
                </a:lnTo>
                <a:lnTo>
                  <a:pt x="291" y="452"/>
                </a:lnTo>
                <a:lnTo>
                  <a:pt x="291" y="409"/>
                </a:lnTo>
                <a:lnTo>
                  <a:pt x="289" y="409"/>
                </a:lnTo>
                <a:lnTo>
                  <a:pt x="289" y="371"/>
                </a:lnTo>
                <a:lnTo>
                  <a:pt x="271" y="371"/>
                </a:lnTo>
                <a:lnTo>
                  <a:pt x="271" y="280"/>
                </a:lnTo>
                <a:lnTo>
                  <a:pt x="135" y="280"/>
                </a:lnTo>
                <a:lnTo>
                  <a:pt x="135" y="236"/>
                </a:lnTo>
                <a:lnTo>
                  <a:pt x="118" y="236"/>
                </a:lnTo>
                <a:lnTo>
                  <a:pt x="118" y="194"/>
                </a:lnTo>
                <a:lnTo>
                  <a:pt x="92" y="194"/>
                </a:lnTo>
                <a:lnTo>
                  <a:pt x="92" y="139"/>
                </a:lnTo>
                <a:lnTo>
                  <a:pt x="36" y="139"/>
                </a:lnTo>
                <a:lnTo>
                  <a:pt x="36" y="83"/>
                </a:lnTo>
                <a:lnTo>
                  <a:pt x="0" y="83"/>
                </a:lnTo>
                <a:lnTo>
                  <a:pt x="0" y="83"/>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7" name="Line 23">
            <a:extLst>
              <a:ext uri="{FF2B5EF4-FFF2-40B4-BE49-F238E27FC236}">
                <a16:creationId xmlns:a16="http://schemas.microsoft.com/office/drawing/2014/main" id="{537000D9-DD05-3CD0-352B-20D973F649EE}"/>
              </a:ext>
            </a:extLst>
          </p:cNvPr>
          <p:cNvSpPr>
            <a:spLocks noChangeShapeType="1"/>
          </p:cNvSpPr>
          <p:nvPr/>
        </p:nvSpPr>
        <p:spPr bwMode="auto">
          <a:xfrm>
            <a:off x="9134031" y="2442731"/>
            <a:ext cx="0" cy="71437"/>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8" name="Line 24">
            <a:extLst>
              <a:ext uri="{FF2B5EF4-FFF2-40B4-BE49-F238E27FC236}">
                <a16:creationId xmlns:a16="http://schemas.microsoft.com/office/drawing/2014/main" id="{3D44365B-48C0-9C42-87BA-7373FC1DB729}"/>
              </a:ext>
            </a:extLst>
          </p:cNvPr>
          <p:cNvSpPr>
            <a:spLocks noChangeShapeType="1"/>
          </p:cNvSpPr>
          <p:nvPr/>
        </p:nvSpPr>
        <p:spPr bwMode="auto">
          <a:xfrm>
            <a:off x="9178480" y="2442731"/>
            <a:ext cx="0" cy="71437"/>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59" name="Line 25">
            <a:extLst>
              <a:ext uri="{FF2B5EF4-FFF2-40B4-BE49-F238E27FC236}">
                <a16:creationId xmlns:a16="http://schemas.microsoft.com/office/drawing/2014/main" id="{E6A07AD1-0E5D-F933-195F-0A7C89D422B1}"/>
              </a:ext>
            </a:extLst>
          </p:cNvPr>
          <p:cNvSpPr>
            <a:spLocks noChangeShapeType="1"/>
          </p:cNvSpPr>
          <p:nvPr/>
        </p:nvSpPr>
        <p:spPr bwMode="auto">
          <a:xfrm>
            <a:off x="9646794" y="2709431"/>
            <a:ext cx="0" cy="69851"/>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0" name="Line 26">
            <a:extLst>
              <a:ext uri="{FF2B5EF4-FFF2-40B4-BE49-F238E27FC236}">
                <a16:creationId xmlns:a16="http://schemas.microsoft.com/office/drawing/2014/main" id="{CB718D3F-5A5F-C891-852C-99C342C85F79}"/>
              </a:ext>
            </a:extLst>
          </p:cNvPr>
          <p:cNvSpPr>
            <a:spLocks noChangeShapeType="1"/>
          </p:cNvSpPr>
          <p:nvPr/>
        </p:nvSpPr>
        <p:spPr bwMode="auto">
          <a:xfrm>
            <a:off x="10380218" y="3595256"/>
            <a:ext cx="0" cy="73025"/>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1" name="Line 27">
            <a:extLst>
              <a:ext uri="{FF2B5EF4-FFF2-40B4-BE49-F238E27FC236}">
                <a16:creationId xmlns:a16="http://schemas.microsoft.com/office/drawing/2014/main" id="{C4AEC57C-5712-10B7-FF76-8C0FCD7CF1ED}"/>
              </a:ext>
            </a:extLst>
          </p:cNvPr>
          <p:cNvSpPr>
            <a:spLocks noChangeShapeType="1"/>
          </p:cNvSpPr>
          <p:nvPr/>
        </p:nvSpPr>
        <p:spPr bwMode="auto">
          <a:xfrm>
            <a:off x="10446894" y="3595256"/>
            <a:ext cx="0" cy="73025"/>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2" name="Line 28">
            <a:extLst>
              <a:ext uri="{FF2B5EF4-FFF2-40B4-BE49-F238E27FC236}">
                <a16:creationId xmlns:a16="http://schemas.microsoft.com/office/drawing/2014/main" id="{5EA28108-5A4F-CC6C-AED6-0D4AC0B445FD}"/>
              </a:ext>
            </a:extLst>
          </p:cNvPr>
          <p:cNvSpPr>
            <a:spLocks noChangeShapeType="1"/>
          </p:cNvSpPr>
          <p:nvPr/>
        </p:nvSpPr>
        <p:spPr bwMode="auto">
          <a:xfrm>
            <a:off x="10880280" y="3661931"/>
            <a:ext cx="0" cy="69851"/>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3" name="Line 29">
            <a:extLst>
              <a:ext uri="{FF2B5EF4-FFF2-40B4-BE49-F238E27FC236}">
                <a16:creationId xmlns:a16="http://schemas.microsoft.com/office/drawing/2014/main" id="{D9CFF8BC-2A68-61DF-8D2C-009B46F1D89C}"/>
              </a:ext>
            </a:extLst>
          </p:cNvPr>
          <p:cNvSpPr>
            <a:spLocks noChangeShapeType="1"/>
          </p:cNvSpPr>
          <p:nvPr/>
        </p:nvSpPr>
        <p:spPr bwMode="auto">
          <a:xfrm>
            <a:off x="10892980" y="3841318"/>
            <a:ext cx="0" cy="73025"/>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4" name="Line 30">
            <a:extLst>
              <a:ext uri="{FF2B5EF4-FFF2-40B4-BE49-F238E27FC236}">
                <a16:creationId xmlns:a16="http://schemas.microsoft.com/office/drawing/2014/main" id="{248D3866-42F2-B425-E054-641B0C964502}"/>
              </a:ext>
            </a:extLst>
          </p:cNvPr>
          <p:cNvSpPr>
            <a:spLocks noChangeShapeType="1"/>
          </p:cNvSpPr>
          <p:nvPr/>
        </p:nvSpPr>
        <p:spPr bwMode="auto">
          <a:xfrm>
            <a:off x="10918380" y="3939743"/>
            <a:ext cx="0" cy="71437"/>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5" name="Line 31">
            <a:extLst>
              <a:ext uri="{FF2B5EF4-FFF2-40B4-BE49-F238E27FC236}">
                <a16:creationId xmlns:a16="http://schemas.microsoft.com/office/drawing/2014/main" id="{EC58FC2F-47F5-31F4-77B2-E0C24C4AA3CA}"/>
              </a:ext>
            </a:extLst>
          </p:cNvPr>
          <p:cNvSpPr>
            <a:spLocks noChangeShapeType="1"/>
          </p:cNvSpPr>
          <p:nvPr/>
        </p:nvSpPr>
        <p:spPr bwMode="auto">
          <a:xfrm>
            <a:off x="10934256" y="3939743"/>
            <a:ext cx="0" cy="71437"/>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6" name="Line 32">
            <a:extLst>
              <a:ext uri="{FF2B5EF4-FFF2-40B4-BE49-F238E27FC236}">
                <a16:creationId xmlns:a16="http://schemas.microsoft.com/office/drawing/2014/main" id="{AA9ACEC3-F048-E854-C0C5-43B6A7E03C92}"/>
              </a:ext>
            </a:extLst>
          </p:cNvPr>
          <p:cNvSpPr>
            <a:spLocks noChangeShapeType="1"/>
          </p:cNvSpPr>
          <p:nvPr/>
        </p:nvSpPr>
        <p:spPr bwMode="auto">
          <a:xfrm>
            <a:off x="11126343" y="4061980"/>
            <a:ext cx="0" cy="69851"/>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7" name="Line 33">
            <a:extLst>
              <a:ext uri="{FF2B5EF4-FFF2-40B4-BE49-F238E27FC236}">
                <a16:creationId xmlns:a16="http://schemas.microsoft.com/office/drawing/2014/main" id="{7D4711D0-EA85-06EC-ABEB-875E7798E9FC}"/>
              </a:ext>
            </a:extLst>
          </p:cNvPr>
          <p:cNvSpPr>
            <a:spLocks noChangeShapeType="1"/>
          </p:cNvSpPr>
          <p:nvPr/>
        </p:nvSpPr>
        <p:spPr bwMode="auto">
          <a:xfrm>
            <a:off x="11550206" y="4535055"/>
            <a:ext cx="0" cy="71437"/>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8" name="Line 34">
            <a:extLst>
              <a:ext uri="{FF2B5EF4-FFF2-40B4-BE49-F238E27FC236}">
                <a16:creationId xmlns:a16="http://schemas.microsoft.com/office/drawing/2014/main" id="{7C2C3B99-1210-E353-0642-752D11E6AB05}"/>
              </a:ext>
            </a:extLst>
          </p:cNvPr>
          <p:cNvSpPr>
            <a:spLocks noChangeShapeType="1"/>
          </p:cNvSpPr>
          <p:nvPr/>
        </p:nvSpPr>
        <p:spPr bwMode="auto">
          <a:xfrm>
            <a:off x="8773668" y="2187143"/>
            <a:ext cx="0" cy="69851"/>
          </a:xfrm>
          <a:prstGeom prst="line">
            <a:avLst/>
          </a:prstGeom>
          <a:noFill/>
          <a:ln w="25400" cap="flat">
            <a:solidFill>
              <a:srgbClr val="42424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69" name="Freeform 35">
            <a:extLst>
              <a:ext uri="{FF2B5EF4-FFF2-40B4-BE49-F238E27FC236}">
                <a16:creationId xmlns:a16="http://schemas.microsoft.com/office/drawing/2014/main" id="{6775B7CE-81D9-F414-43C0-052203B30868}"/>
              </a:ext>
            </a:extLst>
          </p:cNvPr>
          <p:cNvSpPr>
            <a:spLocks/>
          </p:cNvSpPr>
          <p:nvPr/>
        </p:nvSpPr>
        <p:spPr bwMode="auto">
          <a:xfrm>
            <a:off x="8760969" y="2222068"/>
            <a:ext cx="2801937" cy="2351088"/>
          </a:xfrm>
          <a:custGeom>
            <a:avLst/>
            <a:gdLst>
              <a:gd name="T0" fmla="*/ 30 w 1765"/>
              <a:gd name="T1" fmla="*/ 0 h 1481"/>
              <a:gd name="T2" fmla="*/ 66 w 1765"/>
              <a:gd name="T3" fmla="*/ 28 h 1481"/>
              <a:gd name="T4" fmla="*/ 122 w 1765"/>
              <a:gd name="T5" fmla="*/ 61 h 1481"/>
              <a:gd name="T6" fmla="*/ 144 w 1765"/>
              <a:gd name="T7" fmla="*/ 93 h 1481"/>
              <a:gd name="T8" fmla="*/ 163 w 1765"/>
              <a:gd name="T9" fmla="*/ 121 h 1481"/>
              <a:gd name="T10" fmla="*/ 167 w 1765"/>
              <a:gd name="T11" fmla="*/ 129 h 1481"/>
              <a:gd name="T12" fmla="*/ 305 w 1765"/>
              <a:gd name="T13" fmla="*/ 161 h 1481"/>
              <a:gd name="T14" fmla="*/ 319 w 1765"/>
              <a:gd name="T15" fmla="*/ 228 h 1481"/>
              <a:gd name="T16" fmla="*/ 323 w 1765"/>
              <a:gd name="T17" fmla="*/ 258 h 1481"/>
              <a:gd name="T18" fmla="*/ 331 w 1765"/>
              <a:gd name="T19" fmla="*/ 296 h 1481"/>
              <a:gd name="T20" fmla="*/ 618 w 1765"/>
              <a:gd name="T21" fmla="*/ 325 h 1481"/>
              <a:gd name="T22" fmla="*/ 622 w 1765"/>
              <a:gd name="T23" fmla="*/ 393 h 1481"/>
              <a:gd name="T24" fmla="*/ 626 w 1765"/>
              <a:gd name="T25" fmla="*/ 399 h 1481"/>
              <a:gd name="T26" fmla="*/ 632 w 1765"/>
              <a:gd name="T27" fmla="*/ 403 h 1481"/>
              <a:gd name="T28" fmla="*/ 624 w 1765"/>
              <a:gd name="T29" fmla="*/ 472 h 1481"/>
              <a:gd name="T30" fmla="*/ 638 w 1765"/>
              <a:gd name="T31" fmla="*/ 512 h 1481"/>
              <a:gd name="T32" fmla="*/ 642 w 1765"/>
              <a:gd name="T33" fmla="*/ 540 h 1481"/>
              <a:gd name="T34" fmla="*/ 727 w 1765"/>
              <a:gd name="T35" fmla="*/ 577 h 1481"/>
              <a:gd name="T36" fmla="*/ 829 w 1765"/>
              <a:gd name="T37" fmla="*/ 621 h 1481"/>
              <a:gd name="T38" fmla="*/ 863 w 1765"/>
              <a:gd name="T39" fmla="*/ 657 h 1481"/>
              <a:gd name="T40" fmla="*/ 920 w 1765"/>
              <a:gd name="T41" fmla="*/ 726 h 1481"/>
              <a:gd name="T42" fmla="*/ 926 w 1765"/>
              <a:gd name="T43" fmla="*/ 726 h 1481"/>
              <a:gd name="T44" fmla="*/ 920 w 1765"/>
              <a:gd name="T45" fmla="*/ 732 h 1481"/>
              <a:gd name="T46" fmla="*/ 926 w 1765"/>
              <a:gd name="T47" fmla="*/ 750 h 1481"/>
              <a:gd name="T48" fmla="*/ 930 w 1765"/>
              <a:gd name="T49" fmla="*/ 768 h 1481"/>
              <a:gd name="T50" fmla="*/ 936 w 1765"/>
              <a:gd name="T51" fmla="*/ 847 h 1481"/>
              <a:gd name="T52" fmla="*/ 952 w 1765"/>
              <a:gd name="T53" fmla="*/ 853 h 1481"/>
              <a:gd name="T54" fmla="*/ 956 w 1765"/>
              <a:gd name="T55" fmla="*/ 889 h 1481"/>
              <a:gd name="T56" fmla="*/ 1094 w 1765"/>
              <a:gd name="T57" fmla="*/ 927 h 1481"/>
              <a:gd name="T58" fmla="*/ 1096 w 1765"/>
              <a:gd name="T59" fmla="*/ 929 h 1481"/>
              <a:gd name="T60" fmla="*/ 1339 w 1765"/>
              <a:gd name="T61" fmla="*/ 945 h 1481"/>
              <a:gd name="T62" fmla="*/ 1339 w 1765"/>
              <a:gd name="T63" fmla="*/ 982 h 1481"/>
              <a:gd name="T64" fmla="*/ 1341 w 1765"/>
              <a:gd name="T65" fmla="*/ 1038 h 1481"/>
              <a:gd name="T66" fmla="*/ 1351 w 1765"/>
              <a:gd name="T67" fmla="*/ 1105 h 1481"/>
              <a:gd name="T68" fmla="*/ 1414 w 1765"/>
              <a:gd name="T69" fmla="*/ 1181 h 1481"/>
              <a:gd name="T70" fmla="*/ 1544 w 1765"/>
              <a:gd name="T71" fmla="*/ 1276 h 1481"/>
              <a:gd name="T72" fmla="*/ 1548 w 1765"/>
              <a:gd name="T73" fmla="*/ 1282 h 1481"/>
              <a:gd name="T74" fmla="*/ 1693 w 1765"/>
              <a:gd name="T75" fmla="*/ 1375 h 1481"/>
              <a:gd name="T76" fmla="*/ 1727 w 1765"/>
              <a:gd name="T77" fmla="*/ 1467 h 1481"/>
              <a:gd name="T78" fmla="*/ 1729 w 1765"/>
              <a:gd name="T79" fmla="*/ 1477 h 1481"/>
              <a:gd name="T80" fmla="*/ 1765 w 1765"/>
              <a:gd name="T81" fmla="*/ 1481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5" h="1481">
                <a:moveTo>
                  <a:pt x="0" y="0"/>
                </a:moveTo>
                <a:lnTo>
                  <a:pt x="30" y="0"/>
                </a:lnTo>
                <a:lnTo>
                  <a:pt x="30" y="28"/>
                </a:lnTo>
                <a:lnTo>
                  <a:pt x="66" y="28"/>
                </a:lnTo>
                <a:lnTo>
                  <a:pt x="66" y="61"/>
                </a:lnTo>
                <a:lnTo>
                  <a:pt x="122" y="61"/>
                </a:lnTo>
                <a:lnTo>
                  <a:pt x="122" y="93"/>
                </a:lnTo>
                <a:lnTo>
                  <a:pt x="144" y="93"/>
                </a:lnTo>
                <a:lnTo>
                  <a:pt x="144" y="121"/>
                </a:lnTo>
                <a:lnTo>
                  <a:pt x="163" y="121"/>
                </a:lnTo>
                <a:lnTo>
                  <a:pt x="163" y="129"/>
                </a:lnTo>
                <a:lnTo>
                  <a:pt x="167" y="129"/>
                </a:lnTo>
                <a:lnTo>
                  <a:pt x="167" y="161"/>
                </a:lnTo>
                <a:lnTo>
                  <a:pt x="305" y="161"/>
                </a:lnTo>
                <a:lnTo>
                  <a:pt x="305" y="228"/>
                </a:lnTo>
                <a:lnTo>
                  <a:pt x="319" y="228"/>
                </a:lnTo>
                <a:lnTo>
                  <a:pt x="319" y="258"/>
                </a:lnTo>
                <a:lnTo>
                  <a:pt x="323" y="258"/>
                </a:lnTo>
                <a:lnTo>
                  <a:pt x="323" y="296"/>
                </a:lnTo>
                <a:lnTo>
                  <a:pt x="331" y="296"/>
                </a:lnTo>
                <a:lnTo>
                  <a:pt x="331" y="325"/>
                </a:lnTo>
                <a:lnTo>
                  <a:pt x="618" y="325"/>
                </a:lnTo>
                <a:lnTo>
                  <a:pt x="618" y="393"/>
                </a:lnTo>
                <a:lnTo>
                  <a:pt x="622" y="393"/>
                </a:lnTo>
                <a:lnTo>
                  <a:pt x="622" y="399"/>
                </a:lnTo>
                <a:lnTo>
                  <a:pt x="626" y="399"/>
                </a:lnTo>
                <a:lnTo>
                  <a:pt x="626" y="403"/>
                </a:lnTo>
                <a:lnTo>
                  <a:pt x="632" y="403"/>
                </a:lnTo>
                <a:lnTo>
                  <a:pt x="632" y="472"/>
                </a:lnTo>
                <a:lnTo>
                  <a:pt x="624" y="472"/>
                </a:lnTo>
                <a:lnTo>
                  <a:pt x="638" y="472"/>
                </a:lnTo>
                <a:lnTo>
                  <a:pt x="638" y="512"/>
                </a:lnTo>
                <a:lnTo>
                  <a:pt x="642" y="512"/>
                </a:lnTo>
                <a:lnTo>
                  <a:pt x="642" y="540"/>
                </a:lnTo>
                <a:lnTo>
                  <a:pt x="727" y="540"/>
                </a:lnTo>
                <a:lnTo>
                  <a:pt x="727" y="577"/>
                </a:lnTo>
                <a:lnTo>
                  <a:pt x="829" y="577"/>
                </a:lnTo>
                <a:lnTo>
                  <a:pt x="829" y="621"/>
                </a:lnTo>
                <a:lnTo>
                  <a:pt x="863" y="621"/>
                </a:lnTo>
                <a:lnTo>
                  <a:pt x="863" y="657"/>
                </a:lnTo>
                <a:lnTo>
                  <a:pt x="920" y="657"/>
                </a:lnTo>
                <a:lnTo>
                  <a:pt x="920" y="726"/>
                </a:lnTo>
                <a:lnTo>
                  <a:pt x="914" y="726"/>
                </a:lnTo>
                <a:lnTo>
                  <a:pt x="926" y="726"/>
                </a:lnTo>
                <a:lnTo>
                  <a:pt x="920" y="726"/>
                </a:lnTo>
                <a:lnTo>
                  <a:pt x="920" y="732"/>
                </a:lnTo>
                <a:lnTo>
                  <a:pt x="926" y="732"/>
                </a:lnTo>
                <a:lnTo>
                  <a:pt x="926" y="750"/>
                </a:lnTo>
                <a:lnTo>
                  <a:pt x="930" y="750"/>
                </a:lnTo>
                <a:lnTo>
                  <a:pt x="930" y="768"/>
                </a:lnTo>
                <a:lnTo>
                  <a:pt x="936" y="768"/>
                </a:lnTo>
                <a:lnTo>
                  <a:pt x="936" y="847"/>
                </a:lnTo>
                <a:lnTo>
                  <a:pt x="952" y="847"/>
                </a:lnTo>
                <a:lnTo>
                  <a:pt x="952" y="853"/>
                </a:lnTo>
                <a:lnTo>
                  <a:pt x="956" y="853"/>
                </a:lnTo>
                <a:lnTo>
                  <a:pt x="956" y="889"/>
                </a:lnTo>
                <a:lnTo>
                  <a:pt x="1094" y="889"/>
                </a:lnTo>
                <a:lnTo>
                  <a:pt x="1094" y="927"/>
                </a:lnTo>
                <a:lnTo>
                  <a:pt x="1096" y="927"/>
                </a:lnTo>
                <a:lnTo>
                  <a:pt x="1096" y="929"/>
                </a:lnTo>
                <a:lnTo>
                  <a:pt x="1339" y="929"/>
                </a:lnTo>
                <a:lnTo>
                  <a:pt x="1339" y="945"/>
                </a:lnTo>
                <a:lnTo>
                  <a:pt x="1339" y="945"/>
                </a:lnTo>
                <a:lnTo>
                  <a:pt x="1339" y="982"/>
                </a:lnTo>
                <a:lnTo>
                  <a:pt x="1341" y="982"/>
                </a:lnTo>
                <a:lnTo>
                  <a:pt x="1341" y="1038"/>
                </a:lnTo>
                <a:lnTo>
                  <a:pt x="1351" y="1038"/>
                </a:lnTo>
                <a:lnTo>
                  <a:pt x="1351" y="1105"/>
                </a:lnTo>
                <a:lnTo>
                  <a:pt x="1414" y="1105"/>
                </a:lnTo>
                <a:lnTo>
                  <a:pt x="1414" y="1181"/>
                </a:lnTo>
                <a:lnTo>
                  <a:pt x="1544" y="1181"/>
                </a:lnTo>
                <a:lnTo>
                  <a:pt x="1544" y="1276"/>
                </a:lnTo>
                <a:lnTo>
                  <a:pt x="1548" y="1276"/>
                </a:lnTo>
                <a:lnTo>
                  <a:pt x="1548" y="1282"/>
                </a:lnTo>
                <a:lnTo>
                  <a:pt x="1693" y="1282"/>
                </a:lnTo>
                <a:lnTo>
                  <a:pt x="1693" y="1375"/>
                </a:lnTo>
                <a:lnTo>
                  <a:pt x="1727" y="1375"/>
                </a:lnTo>
                <a:lnTo>
                  <a:pt x="1727" y="1467"/>
                </a:lnTo>
                <a:lnTo>
                  <a:pt x="1729" y="1467"/>
                </a:lnTo>
                <a:lnTo>
                  <a:pt x="1729" y="1477"/>
                </a:lnTo>
                <a:lnTo>
                  <a:pt x="1729" y="1481"/>
                </a:lnTo>
                <a:lnTo>
                  <a:pt x="1765" y="1481"/>
                </a:lnTo>
              </a:path>
            </a:pathLst>
          </a:custGeom>
          <a:noFill/>
          <a:ln w="25400" cap="flat">
            <a:solidFill>
              <a:srgbClr val="42424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1B092BB8-AEA2-FA8B-08EB-D207C8C9C77A}"/>
              </a:ext>
            </a:extLst>
          </p:cNvPr>
          <p:cNvSpPr txBox="1"/>
          <p:nvPr/>
        </p:nvSpPr>
        <p:spPr>
          <a:xfrm>
            <a:off x="154708" y="986767"/>
            <a:ext cx="11301874"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54565B"/>
                </a:solidFill>
                <a:effectLst/>
                <a:uLnTx/>
                <a:uFillTx/>
                <a:latin typeface="Trebuchet MS" panose="020B0603020202020204"/>
                <a:ea typeface="+mn-ea"/>
                <a:cs typeface="+mn-cs"/>
              </a:rPr>
              <a:t>The median PFS for patients with TNBC was 6.4 months (95%CI; 6.1-10.3) and for patients with HR+/HER2- was 5.8 months (95%CI; 4.2-NA) (Figure 3)</a:t>
            </a:r>
          </a:p>
        </p:txBody>
      </p:sp>
    </p:spTree>
    <p:extLst>
      <p:ext uri="{BB962C8B-B14F-4D97-AF65-F5344CB8AC3E}">
        <p14:creationId xmlns:p14="http://schemas.microsoft.com/office/powerpoint/2010/main" val="1320634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3A5C74-4F63-2F8B-A47F-70C8FF4A0D8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sp>
        <p:nvSpPr>
          <p:cNvPr id="4" name="Text Placeholder 3">
            <a:extLst>
              <a:ext uri="{FF2B5EF4-FFF2-40B4-BE49-F238E27FC236}">
                <a16:creationId xmlns:a16="http://schemas.microsoft.com/office/drawing/2014/main" id="{5B6B4502-A853-5AF5-909F-3A4814AE4C1C}"/>
              </a:ext>
            </a:extLst>
          </p:cNvPr>
          <p:cNvSpPr>
            <a:spLocks noGrp="1"/>
          </p:cNvSpPr>
          <p:nvPr>
            <p:ph type="body" sz="quarter" idx="10"/>
          </p:nvPr>
        </p:nvSpPr>
        <p:spPr>
          <a:xfrm>
            <a:off x="246433" y="1080969"/>
            <a:ext cx="11261879" cy="2562344"/>
          </a:xfrm>
        </p:spPr>
        <p:txBody>
          <a:bodyPr vert="horz" lIns="91440" tIns="45720" rIns="91440" bIns="45720" rtlCol="0" anchor="t">
            <a:noAutofit/>
          </a:bodyPr>
          <a:lstStyle/>
          <a:p>
            <a:pPr>
              <a:buFont typeface="Arial" panose="020B0604020202020204" pitchFamily="34" charset="0"/>
              <a:buChar char="•"/>
            </a:pPr>
            <a:r>
              <a:rPr lang="en-GB" sz="1800" b="0" i="0" u="none" strike="noStrike" baseline="0">
                <a:latin typeface="+mn-lt"/>
              </a:rPr>
              <a:t>Previously safety analysis had a median follow-up of 4.3 months (range; 0.2-8.6)</a:t>
            </a:r>
          </a:p>
          <a:p>
            <a:pPr algn="l">
              <a:buFont typeface="Arial" panose="020B0604020202020204" pitchFamily="34" charset="0"/>
              <a:buChar char="•"/>
            </a:pPr>
            <a:r>
              <a:rPr lang="en-GB" sz="1800" b="0" i="0" u="none" strike="noStrike" baseline="0">
                <a:latin typeface="+mn-lt"/>
              </a:rPr>
              <a:t>For the extended safety analysis, with a median follow-up of 9.0 months (range; 0.2-13.5), the incidence of any grade (G) neutropenia and </a:t>
            </a:r>
            <a:r>
              <a:rPr lang="en-GB" sz="1800" b="0" i="0" u="none" strike="noStrike" baseline="0" err="1">
                <a:latin typeface="+mn-lt"/>
              </a:rPr>
              <a:t>diarrhea</a:t>
            </a:r>
            <a:r>
              <a:rPr lang="en-GB" sz="1800" b="0" i="0" u="none" strike="noStrike" baseline="0">
                <a:latin typeface="+mn-lt"/>
              </a:rPr>
              <a:t> were 42.0% and 44.0%, respectively (Table 3)</a:t>
            </a:r>
          </a:p>
          <a:p>
            <a:pPr>
              <a:lnSpc>
                <a:spcPct val="113999"/>
              </a:lnSpc>
              <a:buFont typeface="Arial,Sans-Serif" panose="020B0604020202020204" pitchFamily="34" charset="0"/>
              <a:buChar char="•"/>
            </a:pPr>
            <a:r>
              <a:rPr lang="en-GB" sz="1800">
                <a:latin typeface="+mn-lt"/>
              </a:rPr>
              <a:t>G-CSF after cycle 2 was at physician’s discretion and there were 35 patients who received at least one dose of G-CSF after cycle 2, with median duration of 6.1 (range: 1.8-12.6) months</a:t>
            </a:r>
            <a:endParaRPr lang="en-US" sz="1800">
              <a:latin typeface="+mn-lt"/>
            </a:endParaRPr>
          </a:p>
          <a:p>
            <a:pPr algn="l">
              <a:buFont typeface="Arial" panose="020B0604020202020204" pitchFamily="34" charset="0"/>
              <a:buChar char="•"/>
            </a:pPr>
            <a:r>
              <a:rPr lang="en-GB" sz="1800" b="0" i="0" u="none" strike="noStrike" baseline="0">
                <a:latin typeface="+mn-lt"/>
              </a:rPr>
              <a:t>A total of 12 patients (24.0%) had ≥ G3 neutropenia (18.0% G3; 6.0% G4; with no febrile neutropenia) and 9 patients (18.0%) had ≥ G2 </a:t>
            </a:r>
            <a:r>
              <a:rPr lang="en-GB" sz="1800" b="0" i="0" u="none" strike="noStrike" baseline="0" err="1">
                <a:latin typeface="+mn-lt"/>
              </a:rPr>
              <a:t>diarrhea</a:t>
            </a:r>
            <a:r>
              <a:rPr lang="en-GB" sz="1800" b="0" i="0" u="none" strike="noStrike" baseline="0">
                <a:latin typeface="+mn-lt"/>
              </a:rPr>
              <a:t> (4.0% G3, with no G4)</a:t>
            </a:r>
            <a:endParaRPr lang="en-GB">
              <a:latin typeface="+mn-lt"/>
            </a:endParaRPr>
          </a:p>
        </p:txBody>
      </p:sp>
      <p:sp>
        <p:nvSpPr>
          <p:cNvPr id="6" name="TextBox 5">
            <a:extLst>
              <a:ext uri="{FF2B5EF4-FFF2-40B4-BE49-F238E27FC236}">
                <a16:creationId xmlns:a16="http://schemas.microsoft.com/office/drawing/2014/main" id="{4C2C6361-19E5-E728-DD96-C70B29892ECD}"/>
              </a:ext>
            </a:extLst>
          </p:cNvPr>
          <p:cNvSpPr txBox="1"/>
          <p:nvPr/>
        </p:nvSpPr>
        <p:spPr>
          <a:xfrm>
            <a:off x="246433" y="3712122"/>
            <a:ext cx="6504472"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Table 3</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Rates of Neutropenia and </a:t>
            </a:r>
            <a:r>
              <a:rPr kumimoji="0" lang="en-GB"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Diarrhea</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during the first two cycles and until data cut-off</a:t>
            </a:r>
          </a:p>
        </p:txBody>
      </p:sp>
      <p:sp>
        <p:nvSpPr>
          <p:cNvPr id="10" name="TextBox 9">
            <a:extLst>
              <a:ext uri="{FF2B5EF4-FFF2-40B4-BE49-F238E27FC236}">
                <a16:creationId xmlns:a16="http://schemas.microsoft.com/office/drawing/2014/main" id="{9774CB18-2126-0F83-F351-5F8AF0428E2F}"/>
              </a:ext>
            </a:extLst>
          </p:cNvPr>
          <p:cNvSpPr txBox="1"/>
          <p:nvPr/>
        </p:nvSpPr>
        <p:spPr>
          <a:xfrm>
            <a:off x="426595" y="6321422"/>
            <a:ext cx="924831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G-CSF, Granulocyte Colony-Stimulating Factor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11" name="Title 1">
            <a:extLst>
              <a:ext uri="{FF2B5EF4-FFF2-40B4-BE49-F238E27FC236}">
                <a16:creationId xmlns:a16="http://schemas.microsoft.com/office/drawing/2014/main" id="{A2E6E0DB-8F6D-6A73-C0C7-54A231C1343F}"/>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Extended Safety 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Rates of Neutropenia and Diarrhea</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graphicFrame>
        <p:nvGraphicFramePr>
          <p:cNvPr id="8" name="Table 7">
            <a:extLst>
              <a:ext uri="{FF2B5EF4-FFF2-40B4-BE49-F238E27FC236}">
                <a16:creationId xmlns:a16="http://schemas.microsoft.com/office/drawing/2014/main" id="{0E4A1B81-F1AA-8323-F139-BE079B0D8032}"/>
              </a:ext>
            </a:extLst>
          </p:cNvPr>
          <p:cNvGraphicFramePr>
            <a:graphicFrameLocks noGrp="1"/>
          </p:cNvGraphicFramePr>
          <p:nvPr/>
        </p:nvGraphicFramePr>
        <p:xfrm>
          <a:off x="379783" y="4086090"/>
          <a:ext cx="5941295" cy="1791064"/>
        </p:xfrm>
        <a:graphic>
          <a:graphicData uri="http://schemas.openxmlformats.org/drawingml/2006/table">
            <a:tbl>
              <a:tblPr/>
              <a:tblGrid>
                <a:gridCol w="1275103">
                  <a:extLst>
                    <a:ext uri="{9D8B030D-6E8A-4147-A177-3AD203B41FA5}">
                      <a16:colId xmlns:a16="http://schemas.microsoft.com/office/drawing/2014/main" val="2037763179"/>
                    </a:ext>
                  </a:extLst>
                </a:gridCol>
                <a:gridCol w="861556">
                  <a:extLst>
                    <a:ext uri="{9D8B030D-6E8A-4147-A177-3AD203B41FA5}">
                      <a16:colId xmlns:a16="http://schemas.microsoft.com/office/drawing/2014/main" val="3494334637"/>
                    </a:ext>
                  </a:extLst>
                </a:gridCol>
                <a:gridCol w="875342">
                  <a:extLst>
                    <a:ext uri="{9D8B030D-6E8A-4147-A177-3AD203B41FA5}">
                      <a16:colId xmlns:a16="http://schemas.microsoft.com/office/drawing/2014/main" val="3921974757"/>
                    </a:ext>
                  </a:extLst>
                </a:gridCol>
                <a:gridCol w="958051">
                  <a:extLst>
                    <a:ext uri="{9D8B030D-6E8A-4147-A177-3AD203B41FA5}">
                      <a16:colId xmlns:a16="http://schemas.microsoft.com/office/drawing/2014/main" val="1972140366"/>
                    </a:ext>
                  </a:extLst>
                </a:gridCol>
                <a:gridCol w="868450">
                  <a:extLst>
                    <a:ext uri="{9D8B030D-6E8A-4147-A177-3AD203B41FA5}">
                      <a16:colId xmlns:a16="http://schemas.microsoft.com/office/drawing/2014/main" val="1897121834"/>
                    </a:ext>
                  </a:extLst>
                </a:gridCol>
                <a:gridCol w="1102793">
                  <a:extLst>
                    <a:ext uri="{9D8B030D-6E8A-4147-A177-3AD203B41FA5}">
                      <a16:colId xmlns:a16="http://schemas.microsoft.com/office/drawing/2014/main" val="469125883"/>
                    </a:ext>
                  </a:extLst>
                </a:gridCol>
              </a:tblGrid>
              <a:tr h="385419">
                <a:tc gridSpan="6">
                  <a:txBody>
                    <a:bodyPr/>
                    <a:lstStyle/>
                    <a:p>
                      <a:pPr algn="ctr" fontAlgn="base"/>
                      <a:r>
                        <a:rPr lang="es-ES" sz="1100" b="1" i="0" u="none" strike="noStrike" dirty="0">
                          <a:solidFill>
                            <a:srgbClr val="FFFFFF"/>
                          </a:solidFill>
                          <a:effectLst/>
                          <a:latin typeface="Arial" panose="020B0604020202020204" pitchFamily="34" charset="0"/>
                        </a:rPr>
                        <a:t>Neutropenia</a:t>
                      </a:r>
                      <a:r>
                        <a:rPr lang="es-ES" sz="1100" b="1" i="0" dirty="0">
                          <a:solidFill>
                            <a:srgbClr val="FFFFFF"/>
                          </a:solidFill>
                          <a:effectLst/>
                          <a:latin typeface="Arial" panose="020B0604020202020204" pitchFamily="34" charset="0"/>
                        </a:rPr>
                        <a:t>​</a:t>
                      </a:r>
                      <a:endParaRPr lang="es-ES" b="1" i="0" dirty="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8050216"/>
                  </a:ext>
                </a:extLst>
              </a:tr>
              <a:tr h="385419">
                <a:tc>
                  <a:txBody>
                    <a:bodyPr/>
                    <a:lstStyle/>
                    <a:p>
                      <a:pPr algn="ctr" fontAlgn="base"/>
                      <a:r>
                        <a:rPr lang="en-US" sz="1100" b="0" i="0" u="none" strike="noStrike">
                          <a:solidFill>
                            <a:srgbClr val="000000"/>
                          </a:solidFill>
                          <a:effectLst/>
                          <a:latin typeface="Arial" panose="020B0604020202020204" pitchFamily="34" charset="0"/>
                        </a:rPr>
                        <a:t>n (%)​</a:t>
                      </a:r>
                      <a:r>
                        <a:rPr lang="en-US" sz="1100" b="0" i="0">
                          <a:solidFill>
                            <a:srgbClr val="000000"/>
                          </a:solidFill>
                          <a:effectLst/>
                          <a:latin typeface="Arial" panose="020B0604020202020204" pitchFamily="34" charset="0"/>
                        </a:rPr>
                        <a:t>​</a:t>
                      </a:r>
                      <a:endParaRPr lang="en-U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ED2"/>
                    </a:solidFill>
                  </a:tcPr>
                </a:tc>
                <a:tc>
                  <a:txBody>
                    <a:bodyPr/>
                    <a:lstStyle/>
                    <a:p>
                      <a:pPr algn="l" fontAlgn="base"/>
                      <a:r>
                        <a:rPr lang="es-ES" sz="1100" b="0" i="0" u="none" strike="noStrike">
                          <a:solidFill>
                            <a:srgbClr val="000000"/>
                          </a:solidFill>
                          <a:effectLst/>
                          <a:latin typeface="Arial" panose="020B0604020202020204" pitchFamily="34" charset="0"/>
                        </a:rPr>
                        <a:t>Grade 1</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a:solidFill>
                            <a:srgbClr val="000000"/>
                          </a:solidFill>
                          <a:effectLst/>
                          <a:latin typeface="Arial" panose="020B0604020202020204" pitchFamily="34" charset="0"/>
                        </a:rPr>
                        <a:t>Grade 2</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a:solidFill>
                            <a:srgbClr val="000000"/>
                          </a:solidFill>
                          <a:effectLst/>
                          <a:latin typeface="Arial" panose="020B0604020202020204" pitchFamily="34" charset="0"/>
                        </a:rPr>
                        <a:t>Grade 3</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a:solidFill>
                            <a:srgbClr val="000000"/>
                          </a:solidFill>
                          <a:effectLst/>
                          <a:latin typeface="Arial" panose="020B0604020202020204" pitchFamily="34" charset="0"/>
                        </a:rPr>
                        <a:t>Grade 4</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a:solidFill>
                            <a:srgbClr val="000000"/>
                          </a:solidFill>
                          <a:effectLst/>
                          <a:latin typeface="Arial" panose="020B0604020202020204" pitchFamily="34" charset="0"/>
                        </a:rPr>
                        <a:t>Any Grade</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1990566279"/>
                  </a:ext>
                </a:extLst>
              </a:tr>
              <a:tr h="634807">
                <a:tc>
                  <a:txBody>
                    <a:bodyPr/>
                    <a:lstStyle/>
                    <a:p>
                      <a:pPr algn="l" fontAlgn="base"/>
                      <a:r>
                        <a:rPr lang="es-ES" sz="1100" b="1" i="0" u="none" strike="noStrike">
                          <a:solidFill>
                            <a:srgbClr val="000000"/>
                          </a:solidFill>
                          <a:effectLst/>
                          <a:latin typeface="Arial" panose="020B0604020202020204" pitchFamily="34" charset="0"/>
                        </a:rPr>
                        <a:t>After </a:t>
                      </a:r>
                      <a:r>
                        <a:rPr lang="es-ES" sz="1100" b="1" i="0" u="none" strike="noStrike" err="1">
                          <a:solidFill>
                            <a:srgbClr val="000000"/>
                          </a:solidFill>
                          <a:effectLst/>
                          <a:latin typeface="Arial" panose="020B0604020202020204" pitchFamily="34" charset="0"/>
                        </a:rPr>
                        <a:t>two</a:t>
                      </a:r>
                      <a:r>
                        <a:rPr lang="es-ES" sz="1100" b="1" i="0" u="none" strike="noStrike">
                          <a:solidFill>
                            <a:srgbClr val="000000"/>
                          </a:solidFill>
                          <a:effectLst/>
                          <a:latin typeface="Arial" panose="020B0604020202020204" pitchFamily="34" charset="0"/>
                        </a:rPr>
                        <a:t> </a:t>
                      </a:r>
                      <a:r>
                        <a:rPr lang="es-ES" sz="1100" b="1" i="0" u="none" strike="noStrike" err="1">
                          <a:solidFill>
                            <a:srgbClr val="000000"/>
                          </a:solidFill>
                          <a:effectLst/>
                          <a:latin typeface="Arial" panose="020B0604020202020204" pitchFamily="34" charset="0"/>
                        </a:rPr>
                        <a:t>cycles</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2 (4.0%)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4 (8.0%)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6 (12.0%)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2 (4.0%)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14 (28.0%)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465358729"/>
                  </a:ext>
                </a:extLst>
              </a:tr>
              <a:tr h="385419">
                <a:tc>
                  <a:txBody>
                    <a:bodyPr/>
                    <a:lstStyle/>
                    <a:p>
                      <a:pPr algn="l" fontAlgn="base"/>
                      <a:r>
                        <a:rPr lang="es-ES" sz="1100" b="1" i="0" u="none" strike="noStrike">
                          <a:solidFill>
                            <a:srgbClr val="000000"/>
                          </a:solidFill>
                          <a:effectLst/>
                          <a:latin typeface="Arial" panose="020B0604020202020204" pitchFamily="34" charset="0"/>
                        </a:rPr>
                        <a:t>Data cut-off</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4 (8.0%)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5 (10.0%)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9 (18.0%)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3 (6.0%)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dirty="0">
                          <a:solidFill>
                            <a:srgbClr val="000000"/>
                          </a:solidFill>
                          <a:effectLst/>
                          <a:latin typeface="Arial" panose="020B0604020202020204" pitchFamily="34" charset="0"/>
                        </a:rPr>
                        <a:t>21 (42.0%)</a:t>
                      </a:r>
                      <a:r>
                        <a:rPr lang="es-ES" sz="1100" b="0" i="0" dirty="0">
                          <a:solidFill>
                            <a:srgbClr val="000000"/>
                          </a:solidFill>
                          <a:effectLst/>
                          <a:latin typeface="Arial" panose="020B0604020202020204" pitchFamily="34" charset="0"/>
                        </a:rPr>
                        <a:t>​</a:t>
                      </a:r>
                      <a:endParaRPr lang="es-ES" b="0" i="0" dirty="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2622319624"/>
                  </a:ext>
                </a:extLst>
              </a:tr>
            </a:tbl>
          </a:graphicData>
        </a:graphic>
      </p:graphicFrame>
      <p:sp>
        <p:nvSpPr>
          <p:cNvPr id="9" name="Rectangle 2">
            <a:extLst>
              <a:ext uri="{FF2B5EF4-FFF2-40B4-BE49-F238E27FC236}">
                <a16:creationId xmlns:a16="http://schemas.microsoft.com/office/drawing/2014/main" id="{0A833085-20BC-122F-20A9-DFF7F9A9C052}"/>
              </a:ext>
            </a:extLst>
          </p:cNvPr>
          <p:cNvSpPr>
            <a:spLocks noChangeArrowheads="1"/>
          </p:cNvSpPr>
          <p:nvPr/>
        </p:nvSpPr>
        <p:spPr bwMode="auto">
          <a:xfrm>
            <a:off x="3335338" y="32146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graphicFrame>
        <p:nvGraphicFramePr>
          <p:cNvPr id="2" name="Table 1">
            <a:extLst>
              <a:ext uri="{FF2B5EF4-FFF2-40B4-BE49-F238E27FC236}">
                <a16:creationId xmlns:a16="http://schemas.microsoft.com/office/drawing/2014/main" id="{3C0879AA-7B8F-347F-122F-C7E5BA0195F6}"/>
              </a:ext>
            </a:extLst>
          </p:cNvPr>
          <p:cNvGraphicFramePr>
            <a:graphicFrameLocks noGrp="1"/>
          </p:cNvGraphicFramePr>
          <p:nvPr/>
        </p:nvGraphicFramePr>
        <p:xfrm>
          <a:off x="6749792" y="4087446"/>
          <a:ext cx="4851659" cy="1802952"/>
        </p:xfrm>
        <a:graphic>
          <a:graphicData uri="http://schemas.openxmlformats.org/drawingml/2006/table">
            <a:tbl>
              <a:tblPr/>
              <a:tblGrid>
                <a:gridCol w="1255323">
                  <a:extLst>
                    <a:ext uri="{9D8B030D-6E8A-4147-A177-3AD203B41FA5}">
                      <a16:colId xmlns:a16="http://schemas.microsoft.com/office/drawing/2014/main" val="2037763179"/>
                    </a:ext>
                  </a:extLst>
                </a:gridCol>
                <a:gridCol w="848192">
                  <a:extLst>
                    <a:ext uri="{9D8B030D-6E8A-4147-A177-3AD203B41FA5}">
                      <a16:colId xmlns:a16="http://schemas.microsoft.com/office/drawing/2014/main" val="3494334637"/>
                    </a:ext>
                  </a:extLst>
                </a:gridCol>
                <a:gridCol w="861764">
                  <a:extLst>
                    <a:ext uri="{9D8B030D-6E8A-4147-A177-3AD203B41FA5}">
                      <a16:colId xmlns:a16="http://schemas.microsoft.com/office/drawing/2014/main" val="3921974757"/>
                    </a:ext>
                  </a:extLst>
                </a:gridCol>
                <a:gridCol w="943190">
                  <a:extLst>
                    <a:ext uri="{9D8B030D-6E8A-4147-A177-3AD203B41FA5}">
                      <a16:colId xmlns:a16="http://schemas.microsoft.com/office/drawing/2014/main" val="1972140366"/>
                    </a:ext>
                  </a:extLst>
                </a:gridCol>
                <a:gridCol w="943190">
                  <a:extLst>
                    <a:ext uri="{9D8B030D-6E8A-4147-A177-3AD203B41FA5}">
                      <a16:colId xmlns:a16="http://schemas.microsoft.com/office/drawing/2014/main" val="3964936406"/>
                    </a:ext>
                  </a:extLst>
                </a:gridCol>
              </a:tblGrid>
              <a:tr h="308735">
                <a:tc gridSpan="5">
                  <a:txBody>
                    <a:bodyPr/>
                    <a:lstStyle/>
                    <a:p>
                      <a:pPr algn="ctr" fontAlgn="base"/>
                      <a:r>
                        <a:rPr lang="es-ES" sz="1100" b="1" i="0" dirty="0">
                          <a:solidFill>
                            <a:srgbClr val="FFFFFF"/>
                          </a:solidFill>
                          <a:effectLst/>
                          <a:latin typeface="Arial" panose="020B0604020202020204" pitchFamily="34" charset="0"/>
                        </a:rPr>
                        <a:t>​</a:t>
                      </a:r>
                      <a:r>
                        <a:rPr lang="es-ES" sz="1100" b="1" i="0" dirty="0" err="1">
                          <a:solidFill>
                            <a:srgbClr val="FFFFFF"/>
                          </a:solidFill>
                          <a:effectLst/>
                          <a:latin typeface="Arial" panose="020B0604020202020204" pitchFamily="34" charset="0"/>
                        </a:rPr>
                        <a:t>Diarrhea</a:t>
                      </a:r>
                      <a:endParaRPr lang="es-ES" b="1" i="0" dirty="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48050216"/>
                  </a:ext>
                </a:extLst>
              </a:tr>
              <a:tr h="305497">
                <a:tc>
                  <a:txBody>
                    <a:bodyPr/>
                    <a:lstStyle/>
                    <a:p>
                      <a:pPr algn="ctr" fontAlgn="base"/>
                      <a:r>
                        <a:rPr lang="en-US" sz="1100" b="0" i="0" u="none" strike="noStrike" dirty="0">
                          <a:solidFill>
                            <a:srgbClr val="000000"/>
                          </a:solidFill>
                          <a:effectLst/>
                          <a:latin typeface="Arial" panose="020B0604020202020204" pitchFamily="34" charset="0"/>
                        </a:rPr>
                        <a:t>n (%)​</a:t>
                      </a:r>
                      <a:r>
                        <a:rPr lang="en-US" sz="1100" b="0" i="0" dirty="0">
                          <a:solidFill>
                            <a:srgbClr val="000000"/>
                          </a:solidFill>
                          <a:effectLst/>
                          <a:latin typeface="Arial" panose="020B0604020202020204" pitchFamily="34" charset="0"/>
                        </a:rPr>
                        <a:t>​</a:t>
                      </a:r>
                      <a:endParaRPr lang="en-US" b="0" i="0" dirty="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ED2"/>
                    </a:solidFill>
                  </a:tcPr>
                </a:tc>
                <a:tc>
                  <a:txBody>
                    <a:bodyPr/>
                    <a:lstStyle/>
                    <a:p>
                      <a:pPr algn="l" fontAlgn="base"/>
                      <a:r>
                        <a:rPr lang="es-ES" sz="1100" b="0" i="0" u="none" strike="noStrike">
                          <a:solidFill>
                            <a:srgbClr val="000000"/>
                          </a:solidFill>
                          <a:effectLst/>
                          <a:latin typeface="Arial" panose="020B0604020202020204" pitchFamily="34" charset="0"/>
                        </a:rPr>
                        <a:t>Grade 1</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a:solidFill>
                            <a:srgbClr val="000000"/>
                          </a:solidFill>
                          <a:effectLst/>
                          <a:latin typeface="Arial" panose="020B0604020202020204" pitchFamily="34" charset="0"/>
                        </a:rPr>
                        <a:t>Grade 2</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kern="1200" dirty="0">
                          <a:solidFill>
                            <a:srgbClr val="000000"/>
                          </a:solidFill>
                          <a:effectLst/>
                          <a:latin typeface="Arial" panose="020B0604020202020204" pitchFamily="34" charset="0"/>
                          <a:ea typeface="+mn-ea"/>
                          <a:cs typeface="+mn-cs"/>
                        </a:rPr>
                        <a:t>Grade 3​</a:t>
                      </a: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l" fontAlgn="base"/>
                      <a:r>
                        <a:rPr lang="es-ES" sz="1100" b="0" i="0" u="none" strike="noStrike" kern="1200" dirty="0" err="1">
                          <a:solidFill>
                            <a:srgbClr val="000000"/>
                          </a:solidFill>
                          <a:effectLst/>
                          <a:latin typeface="Arial" panose="020B0604020202020204" pitchFamily="34" charset="0"/>
                          <a:ea typeface="+mn-ea"/>
                          <a:cs typeface="+mn-cs"/>
                        </a:rPr>
                        <a:t>Any</a:t>
                      </a:r>
                      <a:r>
                        <a:rPr lang="es-ES" sz="1100" b="0" i="0" u="none" strike="noStrike" kern="1200" dirty="0">
                          <a:solidFill>
                            <a:srgbClr val="000000"/>
                          </a:solidFill>
                          <a:effectLst/>
                          <a:latin typeface="Arial" panose="020B0604020202020204" pitchFamily="34" charset="0"/>
                          <a:ea typeface="+mn-ea"/>
                          <a:cs typeface="+mn-cs"/>
                        </a:rPr>
                        <a:t> Grade</a:t>
                      </a: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1990566279"/>
                  </a:ext>
                </a:extLst>
              </a:tr>
              <a:tr h="538355">
                <a:tc>
                  <a:txBody>
                    <a:bodyPr/>
                    <a:lstStyle/>
                    <a:p>
                      <a:pPr algn="l" fontAlgn="base"/>
                      <a:r>
                        <a:rPr lang="es-ES" sz="1100" b="1" i="0" u="none" strike="noStrike">
                          <a:solidFill>
                            <a:srgbClr val="000000"/>
                          </a:solidFill>
                          <a:effectLst/>
                          <a:latin typeface="Arial" panose="020B0604020202020204" pitchFamily="34" charset="0"/>
                        </a:rPr>
                        <a:t>After </a:t>
                      </a:r>
                      <a:r>
                        <a:rPr lang="es-ES" sz="1100" b="1" i="0" u="none" strike="noStrike" err="1">
                          <a:solidFill>
                            <a:srgbClr val="000000"/>
                          </a:solidFill>
                          <a:effectLst/>
                          <a:latin typeface="Arial" panose="020B0604020202020204" pitchFamily="34" charset="0"/>
                        </a:rPr>
                        <a:t>two</a:t>
                      </a:r>
                      <a:r>
                        <a:rPr lang="es-ES" sz="1100" b="1" i="0" u="none" strike="noStrike">
                          <a:solidFill>
                            <a:srgbClr val="000000"/>
                          </a:solidFill>
                          <a:effectLst/>
                          <a:latin typeface="Arial" panose="020B0604020202020204" pitchFamily="34" charset="0"/>
                        </a:rPr>
                        <a:t> </a:t>
                      </a:r>
                      <a:r>
                        <a:rPr lang="es-ES" sz="1100" b="1" i="0" u="none" strike="noStrike" err="1">
                          <a:solidFill>
                            <a:srgbClr val="000000"/>
                          </a:solidFill>
                          <a:effectLst/>
                          <a:latin typeface="Arial" panose="020B0604020202020204" pitchFamily="34" charset="0"/>
                        </a:rPr>
                        <a:t>cycles</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9 </a:t>
                      </a:r>
                    </a:p>
                    <a:p>
                      <a:pPr algn="ctr" fontAlgn="base"/>
                      <a:r>
                        <a:rPr lang="es-ES" sz="1100" b="0" i="0" u="none" strike="noStrike">
                          <a:solidFill>
                            <a:srgbClr val="000000"/>
                          </a:solidFill>
                          <a:effectLst/>
                          <a:latin typeface="Arial" panose="020B0604020202020204" pitchFamily="34" charset="0"/>
                        </a:rPr>
                        <a:t>(18.0%)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6 </a:t>
                      </a:r>
                    </a:p>
                    <a:p>
                      <a:pPr algn="ctr" fontAlgn="base"/>
                      <a:r>
                        <a:rPr lang="es-ES" sz="1100" b="0" i="0" u="none" strike="noStrike">
                          <a:solidFill>
                            <a:srgbClr val="000000"/>
                          </a:solidFill>
                          <a:effectLst/>
                          <a:latin typeface="Arial" panose="020B0604020202020204" pitchFamily="34" charset="0"/>
                        </a:rPr>
                        <a:t>(12.0%)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dirty="0">
                          <a:solidFill>
                            <a:srgbClr val="000000"/>
                          </a:solidFill>
                          <a:effectLst/>
                          <a:latin typeface="Arial" panose="020B0604020202020204" pitchFamily="34" charset="0"/>
                        </a:rPr>
                        <a:t>2 </a:t>
                      </a:r>
                    </a:p>
                    <a:p>
                      <a:pPr algn="ctr" fontAlgn="base"/>
                      <a:r>
                        <a:rPr lang="es-ES" sz="1100" b="0" i="0" u="none" strike="noStrike" dirty="0">
                          <a:solidFill>
                            <a:srgbClr val="000000"/>
                          </a:solidFill>
                          <a:effectLst/>
                          <a:latin typeface="Arial" panose="020B0604020202020204" pitchFamily="34" charset="0"/>
                        </a:rPr>
                        <a:t>(4.0%)</a:t>
                      </a:r>
                      <a:r>
                        <a:rPr lang="es-ES" sz="1100" b="0" i="0" dirty="0">
                          <a:solidFill>
                            <a:srgbClr val="000000"/>
                          </a:solidFill>
                          <a:effectLst/>
                          <a:latin typeface="Arial" panose="020B0604020202020204" pitchFamily="34" charset="0"/>
                        </a:rPr>
                        <a:t>​</a:t>
                      </a:r>
                      <a:endParaRPr lang="es-ES" b="0" i="0" dirty="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kern="1200" dirty="0">
                          <a:solidFill>
                            <a:srgbClr val="000000"/>
                          </a:solidFill>
                          <a:effectLst/>
                          <a:latin typeface="Arial" panose="020B0604020202020204" pitchFamily="34" charset="0"/>
                          <a:ea typeface="+mn-ea"/>
                          <a:cs typeface="+mn-cs"/>
                        </a:rPr>
                        <a:t>17 </a:t>
                      </a:r>
                    </a:p>
                    <a:p>
                      <a:pPr algn="ctr" fontAlgn="base"/>
                      <a:r>
                        <a:rPr lang="es-ES" sz="1100" b="0" i="0" u="none" strike="noStrike" kern="1200" dirty="0">
                          <a:solidFill>
                            <a:srgbClr val="000000"/>
                          </a:solidFill>
                          <a:effectLst/>
                          <a:latin typeface="Arial" panose="020B0604020202020204" pitchFamily="34" charset="0"/>
                          <a:ea typeface="+mn-ea"/>
                          <a:cs typeface="+mn-cs"/>
                        </a:rPr>
                        <a:t>(34.0%)​</a:t>
                      </a:r>
                    </a:p>
                    <a:p>
                      <a:pPr algn="ctr" fontAlgn="base"/>
                      <a:endParaRPr lang="es-ES" sz="1100" b="0" i="0" u="none" strike="noStrike" kern="1200" dirty="0">
                        <a:solidFill>
                          <a:srgbClr val="000000"/>
                        </a:solidFill>
                        <a:effectLst/>
                        <a:latin typeface="Arial" panose="020B0604020202020204" pitchFamily="34" charset="0"/>
                        <a:ea typeface="+mn-ea"/>
                        <a:cs typeface="+mn-cs"/>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465358729"/>
                  </a:ext>
                </a:extLst>
              </a:tr>
              <a:tr h="538355">
                <a:tc>
                  <a:txBody>
                    <a:bodyPr/>
                    <a:lstStyle/>
                    <a:p>
                      <a:pPr algn="l" fontAlgn="base"/>
                      <a:r>
                        <a:rPr lang="es-ES" sz="1100" b="1" i="0" u="none" strike="noStrike" dirty="0">
                          <a:solidFill>
                            <a:srgbClr val="000000"/>
                          </a:solidFill>
                          <a:effectLst/>
                          <a:latin typeface="Arial" panose="020B0604020202020204" pitchFamily="34" charset="0"/>
                        </a:rPr>
                        <a:t>Data </a:t>
                      </a:r>
                      <a:r>
                        <a:rPr lang="es-ES" sz="1100" b="1" i="0" u="none" strike="noStrike" dirty="0" err="1">
                          <a:solidFill>
                            <a:srgbClr val="000000"/>
                          </a:solidFill>
                          <a:effectLst/>
                          <a:latin typeface="Arial" panose="020B0604020202020204" pitchFamily="34" charset="0"/>
                        </a:rPr>
                        <a:t>cut</a:t>
                      </a:r>
                      <a:r>
                        <a:rPr lang="es-ES" sz="1100" b="1" i="0" u="none" strike="noStrike" dirty="0">
                          <a:solidFill>
                            <a:srgbClr val="000000"/>
                          </a:solidFill>
                          <a:effectLst/>
                          <a:latin typeface="Arial" panose="020B0604020202020204" pitchFamily="34" charset="0"/>
                        </a:rPr>
                        <a:t>-off</a:t>
                      </a:r>
                      <a:r>
                        <a:rPr lang="es-ES" sz="1100" b="0" i="0" dirty="0">
                          <a:solidFill>
                            <a:srgbClr val="000000"/>
                          </a:solidFill>
                          <a:effectLst/>
                          <a:latin typeface="Arial" panose="020B0604020202020204" pitchFamily="34" charset="0"/>
                        </a:rPr>
                        <a:t>​</a:t>
                      </a:r>
                      <a:endParaRPr lang="es-ES" b="0" i="0" dirty="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13 (26.0%)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a:solidFill>
                            <a:srgbClr val="000000"/>
                          </a:solidFill>
                          <a:effectLst/>
                          <a:latin typeface="Arial" panose="020B0604020202020204" pitchFamily="34" charset="0"/>
                        </a:rPr>
                        <a:t>7</a:t>
                      </a:r>
                    </a:p>
                    <a:p>
                      <a:pPr algn="ctr" fontAlgn="base"/>
                      <a:r>
                        <a:rPr lang="es-ES" sz="1100" b="0" i="0" u="none" strike="noStrike">
                          <a:solidFill>
                            <a:srgbClr val="000000"/>
                          </a:solidFill>
                          <a:effectLst/>
                          <a:latin typeface="Arial" panose="020B0604020202020204" pitchFamily="34" charset="0"/>
                        </a:rPr>
                        <a:t> (14.0%)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dirty="0">
                          <a:solidFill>
                            <a:srgbClr val="000000"/>
                          </a:solidFill>
                          <a:effectLst/>
                          <a:latin typeface="Arial" panose="020B0604020202020204" pitchFamily="34" charset="0"/>
                        </a:rPr>
                        <a:t>2</a:t>
                      </a:r>
                    </a:p>
                    <a:p>
                      <a:pPr algn="ctr" fontAlgn="base"/>
                      <a:r>
                        <a:rPr lang="es-ES" sz="1100" b="0" i="0" u="none" strike="noStrike" dirty="0">
                          <a:solidFill>
                            <a:srgbClr val="000000"/>
                          </a:solidFill>
                          <a:effectLst/>
                          <a:latin typeface="Arial" panose="020B0604020202020204" pitchFamily="34" charset="0"/>
                        </a:rPr>
                        <a:t> (4.0%)</a:t>
                      </a:r>
                      <a:r>
                        <a:rPr lang="es-ES" sz="1100" b="0" i="0" dirty="0">
                          <a:solidFill>
                            <a:srgbClr val="000000"/>
                          </a:solidFill>
                          <a:effectLst/>
                          <a:latin typeface="Arial" panose="020B0604020202020204" pitchFamily="34" charset="0"/>
                        </a:rPr>
                        <a:t>​</a:t>
                      </a:r>
                      <a:endParaRPr lang="es-ES" b="0" i="0" dirty="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s-ES" sz="1100" b="0" i="0" u="none" strike="noStrike" kern="1200" dirty="0">
                          <a:solidFill>
                            <a:srgbClr val="000000"/>
                          </a:solidFill>
                          <a:effectLst/>
                          <a:latin typeface="Arial" panose="020B0604020202020204" pitchFamily="34" charset="0"/>
                          <a:ea typeface="+mn-ea"/>
                          <a:cs typeface="+mn-cs"/>
                        </a:rPr>
                        <a:t>22</a:t>
                      </a:r>
                    </a:p>
                    <a:p>
                      <a:pPr algn="ctr" fontAlgn="base"/>
                      <a:r>
                        <a:rPr lang="es-ES" sz="1100" b="0" i="0" u="none" strike="noStrike" kern="1200" dirty="0">
                          <a:solidFill>
                            <a:srgbClr val="000000"/>
                          </a:solidFill>
                          <a:effectLst/>
                          <a:latin typeface="Arial" panose="020B0604020202020204" pitchFamily="34" charset="0"/>
                          <a:ea typeface="+mn-ea"/>
                          <a:cs typeface="+mn-cs"/>
                        </a:rPr>
                        <a:t> (44.0%)​</a:t>
                      </a:r>
                    </a:p>
                    <a:p>
                      <a:pPr algn="ctr" fontAlgn="base"/>
                      <a:endParaRPr lang="es-ES" sz="1100" b="0" i="0" u="none" strike="noStrike" kern="1200" dirty="0">
                        <a:solidFill>
                          <a:srgbClr val="000000"/>
                        </a:solidFill>
                        <a:effectLst/>
                        <a:latin typeface="Arial" panose="020B0604020202020204" pitchFamily="34" charset="0"/>
                        <a:ea typeface="+mn-ea"/>
                        <a:cs typeface="+mn-cs"/>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2622319624"/>
                  </a:ext>
                </a:extLst>
              </a:tr>
            </a:tbl>
          </a:graphicData>
        </a:graphic>
      </p:graphicFrame>
    </p:spTree>
    <p:extLst>
      <p:ext uri="{BB962C8B-B14F-4D97-AF65-F5344CB8AC3E}">
        <p14:creationId xmlns:p14="http://schemas.microsoft.com/office/powerpoint/2010/main" val="2309671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C97286-AB72-C8F8-6CA8-F160D034FD3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sp>
        <p:nvSpPr>
          <p:cNvPr id="4" name="Text Placeholder 3">
            <a:extLst>
              <a:ext uri="{FF2B5EF4-FFF2-40B4-BE49-F238E27FC236}">
                <a16:creationId xmlns:a16="http://schemas.microsoft.com/office/drawing/2014/main" id="{24B8B758-09A3-ED63-6F26-B6A5A45F4972}"/>
              </a:ext>
            </a:extLst>
          </p:cNvPr>
          <p:cNvSpPr>
            <a:spLocks noGrp="1"/>
          </p:cNvSpPr>
          <p:nvPr>
            <p:ph type="body" sz="quarter" idx="10"/>
          </p:nvPr>
        </p:nvSpPr>
        <p:spPr>
          <a:xfrm>
            <a:off x="389033" y="1530798"/>
            <a:ext cx="10972800" cy="863928"/>
          </a:xfrm>
        </p:spPr>
        <p:txBody>
          <a:bodyPr/>
          <a:lstStyle/>
          <a:p>
            <a:pPr>
              <a:buFont typeface="Arial" panose="020B0604020202020204" pitchFamily="34" charset="0"/>
              <a:buChar char="•"/>
            </a:pPr>
            <a:r>
              <a:rPr lang="en-US" sz="2000" b="0" i="0" dirty="0">
                <a:effectLst/>
                <a:latin typeface="+mn-lt"/>
              </a:rPr>
              <a:t>The overall rate of all AEs associated with dose reductions and treatment interruptions was 22.0% and 50.0%, respectively (Table 4). </a:t>
            </a:r>
          </a:p>
          <a:p>
            <a:endParaRPr lang="en-GB" dirty="0">
              <a:latin typeface="+mn-lt"/>
            </a:endParaRPr>
          </a:p>
        </p:txBody>
      </p:sp>
      <p:sp>
        <p:nvSpPr>
          <p:cNvPr id="6" name="TextBox 5">
            <a:extLst>
              <a:ext uri="{FF2B5EF4-FFF2-40B4-BE49-F238E27FC236}">
                <a16:creationId xmlns:a16="http://schemas.microsoft.com/office/drawing/2014/main" id="{6D4D2603-57C4-BB09-C3F8-2D5F24798A73}"/>
              </a:ext>
            </a:extLst>
          </p:cNvPr>
          <p:cNvSpPr txBox="1"/>
          <p:nvPr/>
        </p:nvSpPr>
        <p:spPr>
          <a:xfrm>
            <a:off x="482249" y="2873273"/>
            <a:ext cx="10786368" cy="2769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Table 4</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Dose reductions, treatment interruptions, and permanent discontinuations due to adverse events during the first two cycles and until data cut off</a:t>
            </a:r>
          </a:p>
        </p:txBody>
      </p:sp>
      <p:sp>
        <p:nvSpPr>
          <p:cNvPr id="8" name="TextBox 7">
            <a:extLst>
              <a:ext uri="{FF2B5EF4-FFF2-40B4-BE49-F238E27FC236}">
                <a16:creationId xmlns:a16="http://schemas.microsoft.com/office/drawing/2014/main" id="{2EC34986-EE32-216B-39EC-98AF125ACAAD}"/>
              </a:ext>
            </a:extLst>
          </p:cNvPr>
          <p:cNvSpPr txBox="1"/>
          <p:nvPr/>
        </p:nvSpPr>
        <p:spPr>
          <a:xfrm>
            <a:off x="482251" y="6230626"/>
            <a:ext cx="967870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AE, Adverse Events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9" name="Title 1">
            <a:extLst>
              <a:ext uri="{FF2B5EF4-FFF2-40B4-BE49-F238E27FC236}">
                <a16:creationId xmlns:a16="http://schemas.microsoft.com/office/drawing/2014/main" id="{10065DCB-0A28-EE3B-9A99-2A6DB56C8295}"/>
              </a:ext>
            </a:extLst>
          </p:cNvPr>
          <p:cNvSpPr>
            <a:spLocks noGrp="1"/>
          </p:cNvSpPr>
          <p:nvPr/>
        </p:nvSpPr>
        <p:spPr>
          <a:xfrm>
            <a:off x="154708" y="232529"/>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Extended Safety Results</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a:ea typeface="+mj-ea"/>
              </a:rPr>
              <a:t>Overall Adverse Events</a:t>
            </a:r>
            <a:r>
              <a:rPr kumimoji="0" lang="en-US" sz="2000" b="1" i="0" u="none" strike="noStrike" kern="800" cap="none" spc="0" normalizeH="0" baseline="30000" noProof="0">
                <a:ln>
                  <a:noFill/>
                </a:ln>
                <a:solidFill>
                  <a:srgbClr val="203661"/>
                </a:solidFill>
                <a:effectLst/>
                <a:uLnTx/>
                <a:uFillTx/>
                <a:latin typeface="Trebuchet MS"/>
                <a:ea typeface="+mj-ea"/>
              </a:rPr>
              <a:t>1</a:t>
            </a:r>
            <a:endParaRPr kumimoji="0" lang="en-IE" sz="2000" b="1" i="0" u="none" strike="noStrike" kern="800" cap="none" spc="0" normalizeH="0" baseline="30000" noProof="0">
              <a:ln>
                <a:noFill/>
              </a:ln>
              <a:solidFill>
                <a:srgbClr val="203661"/>
              </a:solidFill>
              <a:effectLst/>
              <a:uLnTx/>
              <a:uFillTx/>
              <a:latin typeface="Trebuchet MS"/>
              <a:ea typeface="+mj-ea"/>
            </a:endParaRPr>
          </a:p>
        </p:txBody>
      </p:sp>
      <p:graphicFrame>
        <p:nvGraphicFramePr>
          <p:cNvPr id="2" name="Table 1">
            <a:extLst>
              <a:ext uri="{FF2B5EF4-FFF2-40B4-BE49-F238E27FC236}">
                <a16:creationId xmlns:a16="http://schemas.microsoft.com/office/drawing/2014/main" id="{238E49EA-97B8-BF00-A8C9-2511623C54D4}"/>
              </a:ext>
            </a:extLst>
          </p:cNvPr>
          <p:cNvGraphicFramePr>
            <a:graphicFrameLocks noGrp="1"/>
          </p:cNvGraphicFramePr>
          <p:nvPr/>
        </p:nvGraphicFramePr>
        <p:xfrm>
          <a:off x="482250" y="3260725"/>
          <a:ext cx="10786367" cy="1260004"/>
        </p:xfrm>
        <a:graphic>
          <a:graphicData uri="http://schemas.openxmlformats.org/drawingml/2006/table">
            <a:tbl>
              <a:tblPr/>
              <a:tblGrid>
                <a:gridCol w="2441256">
                  <a:extLst>
                    <a:ext uri="{9D8B030D-6E8A-4147-A177-3AD203B41FA5}">
                      <a16:colId xmlns:a16="http://schemas.microsoft.com/office/drawing/2014/main" val="3743363112"/>
                    </a:ext>
                  </a:extLst>
                </a:gridCol>
                <a:gridCol w="2129872">
                  <a:extLst>
                    <a:ext uri="{9D8B030D-6E8A-4147-A177-3AD203B41FA5}">
                      <a16:colId xmlns:a16="http://schemas.microsoft.com/office/drawing/2014/main" val="1338476480"/>
                    </a:ext>
                  </a:extLst>
                </a:gridCol>
                <a:gridCol w="2827373">
                  <a:extLst>
                    <a:ext uri="{9D8B030D-6E8A-4147-A177-3AD203B41FA5}">
                      <a16:colId xmlns:a16="http://schemas.microsoft.com/office/drawing/2014/main" val="3745457485"/>
                    </a:ext>
                  </a:extLst>
                </a:gridCol>
                <a:gridCol w="3387866">
                  <a:extLst>
                    <a:ext uri="{9D8B030D-6E8A-4147-A177-3AD203B41FA5}">
                      <a16:colId xmlns:a16="http://schemas.microsoft.com/office/drawing/2014/main" val="3868748507"/>
                    </a:ext>
                  </a:extLst>
                </a:gridCol>
              </a:tblGrid>
              <a:tr h="535623">
                <a:tc>
                  <a:txBody>
                    <a:bodyPr/>
                    <a:lstStyle/>
                    <a:p>
                      <a:pPr algn="ctr" fontAlgn="base"/>
                      <a:r>
                        <a:rPr lang="en-US" sz="1100" b="1" i="0" u="none" strike="noStrike">
                          <a:solidFill>
                            <a:srgbClr val="FFFFFF"/>
                          </a:solidFill>
                          <a:effectLst/>
                          <a:latin typeface="Arial" panose="020B0604020202020204" pitchFamily="34" charset="0"/>
                        </a:rPr>
                        <a:t>n (%)​</a:t>
                      </a:r>
                      <a:r>
                        <a:rPr lang="en-US" sz="1100" b="1" i="0">
                          <a:solidFill>
                            <a:srgbClr val="FFFFFF"/>
                          </a:solidFill>
                          <a:effectLst/>
                          <a:latin typeface="Arial" panose="020B0604020202020204" pitchFamily="34" charset="0"/>
                        </a:rPr>
                        <a:t>​</a:t>
                      </a:r>
                      <a:endParaRPr lang="en-US" b="1" i="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1100" b="1" i="0" u="none" strike="noStrike" dirty="0" err="1">
                          <a:solidFill>
                            <a:srgbClr val="FFFFFF"/>
                          </a:solidFill>
                          <a:effectLst/>
                          <a:latin typeface="Arial" panose="020B0604020202020204" pitchFamily="34" charset="0"/>
                        </a:rPr>
                        <a:t>Dose</a:t>
                      </a:r>
                      <a:r>
                        <a:rPr lang="es-ES" sz="1100" b="1" i="0" u="none" strike="noStrike" dirty="0">
                          <a:solidFill>
                            <a:srgbClr val="FFFFFF"/>
                          </a:solidFill>
                          <a:effectLst/>
                          <a:latin typeface="Arial" panose="020B0604020202020204" pitchFamily="34" charset="0"/>
                        </a:rPr>
                        <a:t> </a:t>
                      </a:r>
                      <a:r>
                        <a:rPr lang="es-ES" sz="1100" b="1" i="0" u="none" strike="noStrike" dirty="0" err="1">
                          <a:solidFill>
                            <a:srgbClr val="FFFFFF"/>
                          </a:solidFill>
                          <a:effectLst/>
                          <a:latin typeface="Arial" panose="020B0604020202020204" pitchFamily="34" charset="0"/>
                        </a:rPr>
                        <a:t>Reductions</a:t>
                      </a:r>
                      <a:r>
                        <a:rPr lang="es-ES" sz="1100" b="1" i="0" dirty="0">
                          <a:solidFill>
                            <a:srgbClr val="FFFFFF"/>
                          </a:solidFill>
                          <a:effectLst/>
                          <a:latin typeface="Arial" panose="020B0604020202020204" pitchFamily="34" charset="0"/>
                        </a:rPr>
                        <a:t>​</a:t>
                      </a:r>
                      <a:endParaRPr lang="es-ES" b="1" i="0" dirty="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1100" b="1" i="0" u="none" strike="noStrike" dirty="0" err="1">
                          <a:solidFill>
                            <a:srgbClr val="FFFFFF"/>
                          </a:solidFill>
                          <a:effectLst/>
                          <a:latin typeface="Arial" panose="020B0604020202020204" pitchFamily="34" charset="0"/>
                        </a:rPr>
                        <a:t>Treatment</a:t>
                      </a:r>
                      <a:r>
                        <a:rPr lang="es-ES" sz="1100" b="1" i="0" u="none" strike="noStrike" dirty="0">
                          <a:solidFill>
                            <a:srgbClr val="FFFFFF"/>
                          </a:solidFill>
                          <a:effectLst/>
                          <a:latin typeface="Arial" panose="020B0604020202020204" pitchFamily="34" charset="0"/>
                        </a:rPr>
                        <a:t> </a:t>
                      </a:r>
                      <a:r>
                        <a:rPr lang="es-ES" sz="1100" b="1" i="0" u="none" strike="noStrike" dirty="0" err="1">
                          <a:solidFill>
                            <a:srgbClr val="FFFFFF"/>
                          </a:solidFill>
                          <a:effectLst/>
                          <a:latin typeface="Arial" panose="020B0604020202020204" pitchFamily="34" charset="0"/>
                        </a:rPr>
                        <a:t>Interruptions</a:t>
                      </a:r>
                      <a:r>
                        <a:rPr lang="es-ES" sz="1100" b="1" i="0" dirty="0">
                          <a:solidFill>
                            <a:srgbClr val="FFFFFF"/>
                          </a:solidFill>
                          <a:effectLst/>
                          <a:latin typeface="Arial" panose="020B0604020202020204" pitchFamily="34" charset="0"/>
                        </a:rPr>
                        <a:t>​</a:t>
                      </a:r>
                      <a:endParaRPr lang="es-ES" b="1" i="0" dirty="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s-ES" sz="1100" b="1" i="0" u="none" strike="noStrike" dirty="0" err="1">
                          <a:solidFill>
                            <a:srgbClr val="FFFFFF"/>
                          </a:solidFill>
                          <a:effectLst/>
                          <a:latin typeface="Arial" panose="020B0604020202020204" pitchFamily="34" charset="0"/>
                        </a:rPr>
                        <a:t>Permanent</a:t>
                      </a:r>
                      <a:r>
                        <a:rPr lang="es-ES" sz="1100" b="1" i="0" u="none" strike="noStrike" dirty="0">
                          <a:solidFill>
                            <a:srgbClr val="FFFFFF"/>
                          </a:solidFill>
                          <a:effectLst/>
                          <a:latin typeface="Arial" panose="020B0604020202020204" pitchFamily="34" charset="0"/>
                        </a:rPr>
                        <a:t> </a:t>
                      </a:r>
                      <a:r>
                        <a:rPr lang="es-ES" sz="1100" b="1" i="0" u="none" strike="noStrike" dirty="0" err="1">
                          <a:solidFill>
                            <a:srgbClr val="FFFFFF"/>
                          </a:solidFill>
                          <a:effectLst/>
                          <a:latin typeface="Arial" panose="020B0604020202020204" pitchFamily="34" charset="0"/>
                        </a:rPr>
                        <a:t>Discontinuations</a:t>
                      </a:r>
                      <a:r>
                        <a:rPr lang="es-ES" sz="1100" b="1" i="0" dirty="0">
                          <a:solidFill>
                            <a:srgbClr val="FFFFFF"/>
                          </a:solidFill>
                          <a:effectLst/>
                          <a:latin typeface="Arial" panose="020B0604020202020204" pitchFamily="34" charset="0"/>
                        </a:rPr>
                        <a:t>​</a:t>
                      </a:r>
                      <a:endParaRPr lang="es-ES" b="1" i="0" dirty="0">
                        <a:solidFill>
                          <a:srgbClr val="FFFFFF"/>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23514" cap="flat" cmpd="sng" algn="ctr">
                      <a:solidFill>
                        <a:srgbClr val="FFFFFF"/>
                      </a:solidFill>
                      <a:prstDash val="solid"/>
                      <a:round/>
                      <a:headEnd type="none" w="med" len="med"/>
                      <a:tailEnd type="none" w="med" len="med"/>
                    </a:lnB>
                    <a:solidFill>
                      <a:srgbClr val="1E325F"/>
                    </a:solidFill>
                  </a:tcPr>
                </a:tc>
                <a:extLst>
                  <a:ext uri="{0D108BD9-81ED-4DB2-BD59-A6C34878D82A}">
                    <a16:rowId xmlns:a16="http://schemas.microsoft.com/office/drawing/2014/main" val="1573395112"/>
                  </a:ext>
                </a:extLst>
              </a:tr>
              <a:tr h="399182">
                <a:tc>
                  <a:txBody>
                    <a:bodyPr/>
                    <a:lstStyle/>
                    <a:p>
                      <a:pPr algn="l" fontAlgn="base"/>
                      <a:r>
                        <a:rPr lang="es-ES" sz="1100" b="1" i="0" u="none" strike="noStrike">
                          <a:solidFill>
                            <a:srgbClr val="000000"/>
                          </a:solidFill>
                          <a:effectLst/>
                          <a:latin typeface="Arial" panose="020B0604020202020204" pitchFamily="34" charset="0"/>
                        </a:rPr>
                        <a:t>After </a:t>
                      </a:r>
                      <a:r>
                        <a:rPr lang="es-ES" sz="1100" b="1" i="0" u="none" strike="noStrike" err="1">
                          <a:solidFill>
                            <a:srgbClr val="000000"/>
                          </a:solidFill>
                          <a:effectLst/>
                          <a:latin typeface="Arial" panose="020B0604020202020204" pitchFamily="34" charset="0"/>
                        </a:rPr>
                        <a:t>two</a:t>
                      </a:r>
                      <a:r>
                        <a:rPr lang="es-ES" sz="1100" b="1" i="0" u="none" strike="noStrike">
                          <a:solidFill>
                            <a:srgbClr val="000000"/>
                          </a:solidFill>
                          <a:effectLst/>
                          <a:latin typeface="Arial" panose="020B0604020202020204" pitchFamily="34" charset="0"/>
                        </a:rPr>
                        <a:t> </a:t>
                      </a:r>
                      <a:r>
                        <a:rPr lang="es-ES" sz="1100" b="1" i="0" u="none" strike="noStrike" err="1">
                          <a:solidFill>
                            <a:srgbClr val="000000"/>
                          </a:solidFill>
                          <a:effectLst/>
                          <a:latin typeface="Arial" panose="020B0604020202020204" pitchFamily="34" charset="0"/>
                        </a:rPr>
                        <a:t>cycles</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n-US" sz="1100" b="0" i="0" u="none" strike="noStrike">
                          <a:solidFill>
                            <a:srgbClr val="000000"/>
                          </a:solidFill>
                          <a:effectLst/>
                          <a:latin typeface="Arial" panose="020B0604020202020204" pitchFamily="34" charset="0"/>
                        </a:rPr>
                        <a:t>7 (14.0%)</a:t>
                      </a:r>
                      <a:r>
                        <a:rPr lang="en-US" sz="1100" b="0" i="0">
                          <a:solidFill>
                            <a:srgbClr val="000000"/>
                          </a:solidFill>
                          <a:effectLst/>
                          <a:latin typeface="Arial" panose="020B0604020202020204" pitchFamily="34" charset="0"/>
                        </a:rPr>
                        <a:t>​</a:t>
                      </a:r>
                      <a:endParaRPr lang="en-U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n-US" sz="1100" b="0" i="0" u="none" strike="noStrike">
                          <a:solidFill>
                            <a:srgbClr val="000000"/>
                          </a:solidFill>
                          <a:effectLst/>
                          <a:latin typeface="Arial" panose="020B0604020202020204" pitchFamily="34" charset="0"/>
                        </a:rPr>
                        <a:t>15 (30.0%)</a:t>
                      </a:r>
                      <a:r>
                        <a:rPr lang="en-US" sz="1100" b="0" i="0">
                          <a:solidFill>
                            <a:srgbClr val="000000"/>
                          </a:solidFill>
                          <a:effectLst/>
                          <a:latin typeface="Arial" panose="020B0604020202020204" pitchFamily="34" charset="0"/>
                        </a:rPr>
                        <a:t>​</a:t>
                      </a:r>
                      <a:endParaRPr lang="en-U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tc>
                  <a:txBody>
                    <a:bodyPr/>
                    <a:lstStyle/>
                    <a:p>
                      <a:pPr algn="ctr" fontAlgn="base"/>
                      <a:r>
                        <a:rPr lang="en-US" sz="1100" b="0" i="0" u="none" strike="noStrike">
                          <a:solidFill>
                            <a:srgbClr val="000000"/>
                          </a:solidFill>
                          <a:effectLst/>
                          <a:latin typeface="Arial" panose="020B0604020202020204" pitchFamily="34" charset="0"/>
                        </a:rPr>
                        <a:t>0 (0.0%)</a:t>
                      </a:r>
                      <a:r>
                        <a:rPr lang="en-US" sz="1100" b="0" i="0">
                          <a:solidFill>
                            <a:srgbClr val="000000"/>
                          </a:solidFill>
                          <a:effectLst/>
                          <a:latin typeface="Arial" panose="020B0604020202020204" pitchFamily="34" charset="0"/>
                        </a:rPr>
                        <a:t>​</a:t>
                      </a:r>
                      <a:endParaRPr lang="en-US" b="0" i="0">
                        <a:solidFill>
                          <a:srgbClr val="000000"/>
                        </a:solidFill>
                        <a:effectLst/>
                      </a:endParaRPr>
                    </a:p>
                  </a:txBody>
                  <a:tcPr anchor="ct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23514"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CCCDD2"/>
                    </a:solidFill>
                  </a:tcPr>
                </a:tc>
                <a:extLst>
                  <a:ext uri="{0D108BD9-81ED-4DB2-BD59-A6C34878D82A}">
                    <a16:rowId xmlns:a16="http://schemas.microsoft.com/office/drawing/2014/main" val="2392895487"/>
                  </a:ext>
                </a:extLst>
              </a:tr>
              <a:tr h="325199">
                <a:tc>
                  <a:txBody>
                    <a:bodyPr/>
                    <a:lstStyle/>
                    <a:p>
                      <a:pPr algn="l" fontAlgn="base"/>
                      <a:r>
                        <a:rPr lang="es-ES" sz="1100" b="1" i="0" u="none" strike="noStrike">
                          <a:solidFill>
                            <a:srgbClr val="000000"/>
                          </a:solidFill>
                          <a:effectLst/>
                          <a:latin typeface="Arial" panose="020B0604020202020204" pitchFamily="34" charset="0"/>
                        </a:rPr>
                        <a:t>Data cut-off</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11 (22.0%)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a:solidFill>
                            <a:srgbClr val="000000"/>
                          </a:solidFill>
                          <a:effectLst/>
                          <a:latin typeface="Arial" panose="020B0604020202020204" pitchFamily="34" charset="0"/>
                        </a:rPr>
                        <a:t>25 (50.0%)</a:t>
                      </a:r>
                      <a:r>
                        <a:rPr lang="es-ES" sz="1100" b="0" i="0">
                          <a:solidFill>
                            <a:srgbClr val="000000"/>
                          </a:solidFill>
                          <a:effectLst/>
                          <a:latin typeface="Arial" panose="020B0604020202020204" pitchFamily="34" charset="0"/>
                        </a:rPr>
                        <a:t>​</a:t>
                      </a:r>
                      <a:endParaRPr lang="es-ES" b="0" i="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s-ES" sz="1100" b="0" i="0" u="none" strike="noStrike" dirty="0">
                          <a:solidFill>
                            <a:srgbClr val="000000"/>
                          </a:solidFill>
                          <a:effectLst/>
                          <a:latin typeface="Arial" panose="020B0604020202020204" pitchFamily="34" charset="0"/>
                        </a:rPr>
                        <a:t>4 (8.0%)</a:t>
                      </a:r>
                      <a:r>
                        <a:rPr lang="es-ES" sz="1100" b="0" i="0" dirty="0">
                          <a:solidFill>
                            <a:srgbClr val="000000"/>
                          </a:solidFill>
                          <a:effectLst/>
                          <a:latin typeface="Arial" panose="020B0604020202020204" pitchFamily="34" charset="0"/>
                        </a:rPr>
                        <a:t>​</a:t>
                      </a:r>
                      <a:endParaRPr lang="es-ES" b="0" i="0" dirty="0">
                        <a:solidFill>
                          <a:srgbClr val="000000"/>
                        </a:solidFill>
                        <a:effectLst/>
                      </a:endParaRPr>
                    </a:p>
                  </a:txBody>
                  <a:tcPr>
                    <a:lnL w="7836" cap="flat" cmpd="sng" algn="ctr">
                      <a:solidFill>
                        <a:srgbClr val="FFFFFF"/>
                      </a:solidFill>
                      <a:prstDash val="solid"/>
                      <a:round/>
                      <a:headEnd type="none" w="med" len="med"/>
                      <a:tailEnd type="none" w="med" len="med"/>
                    </a:lnL>
                    <a:lnR w="7836" cap="flat" cmpd="sng" algn="ctr">
                      <a:solidFill>
                        <a:srgbClr val="FFFFFF"/>
                      </a:solidFill>
                      <a:prstDash val="solid"/>
                      <a:round/>
                      <a:headEnd type="none" w="med" len="med"/>
                      <a:tailEnd type="none" w="med" len="med"/>
                    </a:lnR>
                    <a:lnT w="7836" cap="flat" cmpd="sng" algn="ctr">
                      <a:solidFill>
                        <a:srgbClr val="FFFFFF"/>
                      </a:solidFill>
                      <a:prstDash val="solid"/>
                      <a:round/>
                      <a:headEnd type="none" w="med" len="med"/>
                      <a:tailEnd type="none" w="med" len="med"/>
                    </a:lnT>
                    <a:lnB w="7836"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814206414"/>
                  </a:ext>
                </a:extLst>
              </a:tr>
            </a:tbl>
          </a:graphicData>
        </a:graphic>
      </p:graphicFrame>
      <p:sp>
        <p:nvSpPr>
          <p:cNvPr id="7" name="Rectangle 1">
            <a:extLst>
              <a:ext uri="{FF2B5EF4-FFF2-40B4-BE49-F238E27FC236}">
                <a16:creationId xmlns:a16="http://schemas.microsoft.com/office/drawing/2014/main" id="{7420CDD1-80B8-9857-272F-BCCCAEDDC88F}"/>
              </a:ext>
            </a:extLst>
          </p:cNvPr>
          <p:cNvSpPr>
            <a:spLocks noChangeArrowheads="1"/>
          </p:cNvSpPr>
          <p:nvPr/>
        </p:nvSpPr>
        <p:spPr bwMode="auto">
          <a:xfrm>
            <a:off x="3322638" y="32607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32097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7F4C78-F95A-D7E9-396C-D93F861F132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sp>
        <p:nvSpPr>
          <p:cNvPr id="4" name="Text Placeholder 3">
            <a:extLst>
              <a:ext uri="{FF2B5EF4-FFF2-40B4-BE49-F238E27FC236}">
                <a16:creationId xmlns:a16="http://schemas.microsoft.com/office/drawing/2014/main" id="{32136EEA-4882-E59D-1643-ECDDCC5F86BB}"/>
              </a:ext>
            </a:extLst>
          </p:cNvPr>
          <p:cNvSpPr>
            <a:spLocks noGrp="1"/>
          </p:cNvSpPr>
          <p:nvPr>
            <p:ph type="body" sz="quarter" idx="10"/>
          </p:nvPr>
        </p:nvSpPr>
        <p:spPr>
          <a:xfrm>
            <a:off x="0" y="1471287"/>
            <a:ext cx="3507235" cy="3117579"/>
          </a:xfrm>
        </p:spPr>
        <p:txBody>
          <a:bodyPr/>
          <a:lstStyle/>
          <a:p>
            <a:pPr marL="342900" indent="-342900">
              <a:buFont typeface="Arial" panose="020B0604020202020204" pitchFamily="34" charset="0"/>
              <a:buChar char="•"/>
            </a:pPr>
            <a:r>
              <a:rPr lang="en-US" sz="1600" b="0" i="0">
                <a:effectLst/>
                <a:latin typeface="+mn-lt"/>
              </a:rPr>
              <a:t>Four </a:t>
            </a:r>
            <a:r>
              <a:rPr lang="en-US" sz="1600">
                <a:latin typeface="+mn-lt"/>
              </a:rPr>
              <a:t>patients discontinued</a:t>
            </a:r>
            <a:r>
              <a:rPr lang="en-US" sz="1600" b="0" i="0">
                <a:effectLst/>
                <a:latin typeface="+mn-lt"/>
              </a:rPr>
              <a:t> due to AEs, two of which </a:t>
            </a:r>
            <a:r>
              <a:rPr lang="en-US" sz="1600">
                <a:latin typeface="+mn-lt"/>
              </a:rPr>
              <a:t>were </a:t>
            </a:r>
            <a:r>
              <a:rPr lang="en-US" sz="1600" err="1">
                <a:latin typeface="+mn-lt"/>
              </a:rPr>
              <a:t>sacituzumab</a:t>
            </a:r>
            <a:r>
              <a:rPr lang="en-US" sz="1600">
                <a:latin typeface="+mn-lt"/>
              </a:rPr>
              <a:t> </a:t>
            </a:r>
            <a:r>
              <a:rPr lang="en-US" sz="1600" err="1">
                <a:latin typeface="+mn-lt"/>
              </a:rPr>
              <a:t>govitecan</a:t>
            </a:r>
            <a:r>
              <a:rPr lang="en-US" sz="1600">
                <a:latin typeface="+mn-lt"/>
              </a:rPr>
              <a:t>-related</a:t>
            </a:r>
            <a:r>
              <a:rPr lang="en-US" sz="1600" b="0" i="0">
                <a:effectLst/>
                <a:latin typeface="+mn-lt"/>
              </a:rPr>
              <a:t> (G2 enteritis and G3 diarrhea)</a:t>
            </a:r>
          </a:p>
          <a:p>
            <a:pPr marL="342900" indent="-342900">
              <a:buFont typeface="Arial" panose="020B0604020202020204" pitchFamily="34" charset="0"/>
              <a:buChar char="•"/>
            </a:pPr>
            <a:endParaRPr lang="en-US" sz="1600" b="0" i="0">
              <a:effectLst/>
              <a:latin typeface="+mn-lt"/>
            </a:endParaRPr>
          </a:p>
          <a:p>
            <a:pPr marL="342900" indent="-342900">
              <a:buFont typeface="Arial" panose="020B0604020202020204" pitchFamily="34" charset="0"/>
              <a:buChar char="•"/>
            </a:pPr>
            <a:r>
              <a:rPr lang="en-US" sz="1600">
                <a:latin typeface="+mn-lt"/>
              </a:rPr>
              <a:t>TEAEs were consistent with</a:t>
            </a:r>
            <a:r>
              <a:rPr lang="en-US" sz="1600" b="0" i="0">
                <a:effectLst/>
                <a:latin typeface="+mn-lt"/>
              </a:rPr>
              <a:t> the known safety profile of </a:t>
            </a:r>
            <a:r>
              <a:rPr lang="en-US" sz="1600" err="1">
                <a:latin typeface="+mn-lt"/>
              </a:rPr>
              <a:t>s</a:t>
            </a:r>
            <a:r>
              <a:rPr lang="en-US" sz="1600" b="0" i="0" err="1">
                <a:effectLst/>
                <a:latin typeface="+mn-lt"/>
              </a:rPr>
              <a:t>acituzumab</a:t>
            </a:r>
            <a:r>
              <a:rPr lang="en-US" sz="1600" b="0" i="0">
                <a:effectLst/>
                <a:latin typeface="+mn-lt"/>
              </a:rPr>
              <a:t> </a:t>
            </a:r>
            <a:r>
              <a:rPr lang="en-US" sz="1600" b="0" i="0" err="1">
                <a:effectLst/>
                <a:latin typeface="+mn-lt"/>
              </a:rPr>
              <a:t>govitecan</a:t>
            </a:r>
            <a:r>
              <a:rPr lang="en-US" sz="1600" b="0" i="0">
                <a:effectLst/>
                <a:latin typeface="+mn-lt"/>
              </a:rPr>
              <a:t> (Table 5)</a:t>
            </a:r>
          </a:p>
          <a:p>
            <a:pPr marL="0" indent="0">
              <a:buNone/>
            </a:pPr>
            <a:endParaRPr lang="en-US" sz="1600">
              <a:latin typeface="+mn-lt"/>
            </a:endParaRPr>
          </a:p>
          <a:p>
            <a:pPr marL="342900" indent="-342900">
              <a:buFont typeface="Arial" panose="020B0604020202020204" pitchFamily="34" charset="0"/>
              <a:buChar char="•"/>
            </a:pPr>
            <a:r>
              <a:rPr lang="en-GB" sz="1600" b="0" i="0" u="none" strike="noStrike" baseline="0">
                <a:latin typeface="+mn-lt"/>
              </a:rPr>
              <a:t>Constipation was higher in PRIMED, which was </a:t>
            </a:r>
            <a:r>
              <a:rPr lang="en-GB" sz="1600" b="0" i="0" u="none" strike="noStrike" baseline="0" err="1">
                <a:latin typeface="+mn-lt"/>
              </a:rPr>
              <a:t>managable</a:t>
            </a:r>
            <a:r>
              <a:rPr lang="en-GB" sz="1600" b="0" i="0" u="none" strike="noStrike" baseline="0">
                <a:latin typeface="+mn-lt"/>
              </a:rPr>
              <a:t> and expected given the prophylactic use of loperamide and occurred in 56.0% of patients (Table 5)</a:t>
            </a:r>
            <a:endParaRPr lang="en-US" sz="1400">
              <a:latin typeface="+mn-lt"/>
            </a:endParaRPr>
          </a:p>
          <a:p>
            <a:pPr marL="0" indent="0">
              <a:buNone/>
            </a:pPr>
            <a:endParaRPr lang="en-GB" sz="1400">
              <a:latin typeface="+mn-lt"/>
            </a:endParaRPr>
          </a:p>
        </p:txBody>
      </p:sp>
      <p:sp>
        <p:nvSpPr>
          <p:cNvPr id="5" name="Title 1">
            <a:extLst>
              <a:ext uri="{FF2B5EF4-FFF2-40B4-BE49-F238E27FC236}">
                <a16:creationId xmlns:a16="http://schemas.microsoft.com/office/drawing/2014/main" id="{BEABB2B7-1D0B-3B3E-86AC-820FDF3F125A}"/>
              </a:ext>
            </a:extLst>
          </p:cNvPr>
          <p:cNvSpPr>
            <a:spLocks noGrp="1"/>
          </p:cNvSpPr>
          <p:nvPr/>
        </p:nvSpPr>
        <p:spPr>
          <a:xfrm>
            <a:off x="215660" y="180433"/>
            <a:ext cx="10972800" cy="75147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Extended Safety Results</a:t>
            </a:r>
            <a:endParaRPr kumimoji="0" lang="en-US" sz="4400" b="1" i="0" u="none" strike="noStrike" kern="800" cap="none" spc="0" normalizeH="0" baseline="30000" noProof="0">
              <a:ln>
                <a:noFill/>
              </a:ln>
              <a:solidFill>
                <a:srgbClr val="203661"/>
              </a:solidFill>
              <a:effectLst/>
              <a:uLnTx/>
              <a:uFillTx/>
              <a:latin typeface="Trebuchet MS"/>
              <a:ea typeface="+mj-ea"/>
            </a:endParaRP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000" b="1" i="0" u="none" strike="noStrike" kern="800" cap="none" spc="0" normalizeH="0" baseline="0" noProof="0">
                <a:ln>
                  <a:noFill/>
                </a:ln>
                <a:solidFill>
                  <a:srgbClr val="203661"/>
                </a:solidFill>
                <a:effectLst/>
                <a:uLnTx/>
                <a:uFillTx/>
                <a:latin typeface="Trebuchet MS" panose="020B0703020202090204" pitchFamily="34" charset="0"/>
                <a:ea typeface="+mj-ea"/>
              </a:rPr>
              <a:t>Overall Adverse Events</a:t>
            </a:r>
            <a:r>
              <a:rPr kumimoji="0" lang="en-US" sz="1300" b="1" i="0" u="none" strike="noStrike" kern="800" cap="none" spc="0" normalizeH="0" baseline="30000" noProof="0">
                <a:ln>
                  <a:noFill/>
                </a:ln>
                <a:solidFill>
                  <a:srgbClr val="203661"/>
                </a:solidFill>
                <a:effectLst/>
                <a:uLnTx/>
                <a:uFillTx/>
                <a:latin typeface="Trebuchet MS" panose="020B0703020202090204" pitchFamily="34" charset="0"/>
                <a:ea typeface="+mj-ea"/>
              </a:rPr>
              <a:t>1</a:t>
            </a:r>
            <a:endPar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endParaRPr>
          </a:p>
        </p:txBody>
      </p:sp>
      <p:sp>
        <p:nvSpPr>
          <p:cNvPr id="6" name="TextBox 5">
            <a:extLst>
              <a:ext uri="{FF2B5EF4-FFF2-40B4-BE49-F238E27FC236}">
                <a16:creationId xmlns:a16="http://schemas.microsoft.com/office/drawing/2014/main" id="{EA84E583-A9F2-97A2-C262-4604AD70D4B5}"/>
              </a:ext>
            </a:extLst>
          </p:cNvPr>
          <p:cNvSpPr txBox="1"/>
          <p:nvPr/>
        </p:nvSpPr>
        <p:spPr>
          <a:xfrm>
            <a:off x="220039" y="6207991"/>
            <a:ext cx="98020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AE, Adverse Event; TEAEs, Treatment Emergent Adverse Events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8" name="TextBox 7">
            <a:extLst>
              <a:ext uri="{FF2B5EF4-FFF2-40B4-BE49-F238E27FC236}">
                <a16:creationId xmlns:a16="http://schemas.microsoft.com/office/drawing/2014/main" id="{7E3288DC-5E62-0104-54EF-1047CDB24A60}"/>
              </a:ext>
            </a:extLst>
          </p:cNvPr>
          <p:cNvSpPr txBox="1"/>
          <p:nvPr/>
        </p:nvSpPr>
        <p:spPr>
          <a:xfrm>
            <a:off x="8646058" y="461073"/>
            <a:ext cx="3223034" cy="46166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Table 5</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TEAEs occurring in </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≥20%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of</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patients</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or</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grade 3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or</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more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until</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data </a:t>
            </a:r>
            <a:r>
              <a:rPr kumimoji="0" lang="es-ES" sz="1200" b="0" i="0" u="none" strike="noStrike" kern="1200" cap="none" spc="0" normalizeH="0" baseline="0" noProof="0" err="1">
                <a:ln>
                  <a:noFill/>
                </a:ln>
                <a:solidFill>
                  <a:srgbClr val="3C587F">
                    <a:lumMod val="50000"/>
                  </a:srgbClr>
                </a:solidFill>
                <a:effectLst/>
                <a:uLnTx/>
                <a:uFillTx/>
                <a:latin typeface="Trebuchet MS" panose="020B0603020202020204"/>
                <a:ea typeface="+mn-ea"/>
                <a:cs typeface="+mn-cs"/>
              </a:rPr>
              <a:t>cut</a:t>
            </a:r>
            <a:r>
              <a:rPr kumimoji="0" lang="es-ES"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-off</a:t>
            </a:r>
            <a:r>
              <a:rPr kumimoji="0" lang="en-GB" sz="1200" b="0" i="0" u="none" strike="noStrike" kern="1200" cap="none" spc="0" normalizeH="0" baseline="0" noProof="0">
                <a:ln>
                  <a:noFill/>
                </a:ln>
                <a:solidFill>
                  <a:srgbClr val="3C587F">
                    <a:lumMod val="50000"/>
                  </a:srgbClr>
                </a:solidFill>
                <a:effectLst/>
                <a:uLnTx/>
                <a:uFillTx/>
                <a:latin typeface="Trebuchet MS" panose="020B0603020202020204"/>
                <a:ea typeface="+mn-ea"/>
                <a:cs typeface="+mn-cs"/>
              </a:rPr>
              <a:t> </a:t>
            </a:r>
          </a:p>
        </p:txBody>
      </p:sp>
      <p:graphicFrame>
        <p:nvGraphicFramePr>
          <p:cNvPr id="2" name="Table 1">
            <a:extLst>
              <a:ext uri="{FF2B5EF4-FFF2-40B4-BE49-F238E27FC236}">
                <a16:creationId xmlns:a16="http://schemas.microsoft.com/office/drawing/2014/main" id="{1D45C3C6-E318-90F2-FE00-53BED8A2444F}"/>
              </a:ext>
            </a:extLst>
          </p:cNvPr>
          <p:cNvGraphicFramePr>
            <a:graphicFrameLocks noGrp="1"/>
          </p:cNvGraphicFramePr>
          <p:nvPr/>
        </p:nvGraphicFramePr>
        <p:xfrm>
          <a:off x="3579660" y="977779"/>
          <a:ext cx="8325644" cy="5311568"/>
        </p:xfrm>
        <a:graphic>
          <a:graphicData uri="http://schemas.openxmlformats.org/drawingml/2006/table">
            <a:tbl>
              <a:tblPr/>
              <a:tblGrid>
                <a:gridCol w="4075895">
                  <a:extLst>
                    <a:ext uri="{9D8B030D-6E8A-4147-A177-3AD203B41FA5}">
                      <a16:colId xmlns:a16="http://schemas.microsoft.com/office/drawing/2014/main" val="536592292"/>
                    </a:ext>
                  </a:extLst>
                </a:gridCol>
                <a:gridCol w="1110730">
                  <a:extLst>
                    <a:ext uri="{9D8B030D-6E8A-4147-A177-3AD203B41FA5}">
                      <a16:colId xmlns:a16="http://schemas.microsoft.com/office/drawing/2014/main" val="2427325049"/>
                    </a:ext>
                  </a:extLst>
                </a:gridCol>
                <a:gridCol w="1004485">
                  <a:extLst>
                    <a:ext uri="{9D8B030D-6E8A-4147-A177-3AD203B41FA5}">
                      <a16:colId xmlns:a16="http://schemas.microsoft.com/office/drawing/2014/main" val="2148829957"/>
                    </a:ext>
                  </a:extLst>
                </a:gridCol>
                <a:gridCol w="1043120">
                  <a:extLst>
                    <a:ext uri="{9D8B030D-6E8A-4147-A177-3AD203B41FA5}">
                      <a16:colId xmlns:a16="http://schemas.microsoft.com/office/drawing/2014/main" val="3423256701"/>
                    </a:ext>
                  </a:extLst>
                </a:gridCol>
                <a:gridCol w="1091414">
                  <a:extLst>
                    <a:ext uri="{9D8B030D-6E8A-4147-A177-3AD203B41FA5}">
                      <a16:colId xmlns:a16="http://schemas.microsoft.com/office/drawing/2014/main" val="4157565132"/>
                    </a:ext>
                  </a:extLst>
                </a:gridCol>
              </a:tblGrid>
              <a:tr h="235290">
                <a:tc>
                  <a:txBody>
                    <a:bodyPr/>
                    <a:lstStyle/>
                    <a:p>
                      <a:pPr algn="ctr" fontAlgn="auto"/>
                      <a:r>
                        <a:rPr lang="es-ES" sz="900" b="1" i="0" u="none" strike="noStrike">
                          <a:solidFill>
                            <a:srgbClr val="FF0000"/>
                          </a:solidFill>
                          <a:effectLst/>
                          <a:latin typeface="Arial" panose="020B0604020202020204" pitchFamily="34" charset="0"/>
                        </a:rPr>
                        <a:t>​</a:t>
                      </a:r>
                    </a:p>
                  </a:txBody>
                  <a:tcPr marL="56205" marR="56205" marT="28103" marB="28103" anchor="b">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Any grade</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nchor="b">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Grade 1</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nchor="b">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Grade 2</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nchor="b">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1E325F"/>
                    </a:solidFill>
                  </a:tcPr>
                </a:tc>
                <a:tc>
                  <a:txBody>
                    <a:bodyPr/>
                    <a:lstStyle/>
                    <a:p>
                      <a:pPr algn="ctr" fontAlgn="base"/>
                      <a:r>
                        <a:rPr lang="en-US" sz="900" b="1" i="0" u="none" strike="noStrike">
                          <a:solidFill>
                            <a:srgbClr val="FFFFFF"/>
                          </a:solidFill>
                          <a:effectLst/>
                          <a:latin typeface="Arial" panose="020B0604020202020204" pitchFamily="34" charset="0"/>
                        </a:rPr>
                        <a:t>Grade ≥3</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nchor="b">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1E325F"/>
                    </a:solidFill>
                  </a:tcPr>
                </a:tc>
                <a:extLst>
                  <a:ext uri="{0D108BD9-81ED-4DB2-BD59-A6C34878D82A}">
                    <a16:rowId xmlns:a16="http://schemas.microsoft.com/office/drawing/2014/main" val="3813446931"/>
                  </a:ext>
                </a:extLst>
              </a:tr>
              <a:tr h="235290">
                <a:tc>
                  <a:txBody>
                    <a:bodyPr/>
                    <a:lstStyle/>
                    <a:p>
                      <a:pPr algn="l" fontAlgn="base"/>
                      <a:r>
                        <a:rPr lang="en-US" sz="900" b="1" i="0" u="none" strike="noStrike">
                          <a:solidFill>
                            <a:srgbClr val="1E325F"/>
                          </a:solidFill>
                          <a:effectLst/>
                          <a:latin typeface="Arial" panose="020B0604020202020204" pitchFamily="34" charset="0"/>
                        </a:rPr>
                        <a:t>All TEAEs, n (%)</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1" i="0" u="none" strike="noStrike">
                          <a:solidFill>
                            <a:srgbClr val="1E325F"/>
                          </a:solidFill>
                          <a:effectLst/>
                          <a:latin typeface="Arial" panose="020B0604020202020204" pitchFamily="34" charset="0"/>
                        </a:rPr>
                        <a:t>50 (100%)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1" i="0" u="none" strike="noStrike">
                          <a:solidFill>
                            <a:srgbClr val="1E325F"/>
                          </a:solidFill>
                          <a:effectLst/>
                          <a:latin typeface="Arial" panose="020B0604020202020204" pitchFamily="34" charset="0"/>
                        </a:rPr>
                        <a:t>46 (92.0%)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1" i="0" u="none" strike="noStrike">
                          <a:solidFill>
                            <a:srgbClr val="1E325F"/>
                          </a:solidFill>
                          <a:effectLst/>
                          <a:latin typeface="Arial" panose="020B0604020202020204" pitchFamily="34" charset="0"/>
                        </a:rPr>
                        <a:t>37 (74.0%)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1" i="0" u="none" strike="noStrike">
                          <a:solidFill>
                            <a:srgbClr val="1E325F"/>
                          </a:solidFill>
                          <a:effectLst/>
                          <a:latin typeface="Arial" panose="020B0604020202020204" pitchFamily="34" charset="0"/>
                        </a:rPr>
                        <a:t>26 (52.0%)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092494591"/>
                  </a:ext>
                </a:extLst>
              </a:tr>
              <a:tr h="235290">
                <a:tc>
                  <a:txBody>
                    <a:bodyPr/>
                    <a:lstStyle/>
                    <a:p>
                      <a:pPr algn="l" fontAlgn="base"/>
                      <a:r>
                        <a:rPr lang="en-US" sz="900" b="0" i="0" u="none" strike="noStrike">
                          <a:solidFill>
                            <a:srgbClr val="000000"/>
                          </a:solidFill>
                          <a:effectLst/>
                          <a:latin typeface="Arial" panose="020B0604020202020204" pitchFamily="34" charset="0"/>
                        </a:rPr>
                        <a:t>Gastrointestinal Disorders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47 (94.0%)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43 (86.0%)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16 (32.0%)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6 (12.0%)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813089801"/>
                  </a:ext>
                </a:extLst>
              </a:tr>
              <a:tr h="235290">
                <a:tc>
                  <a:txBody>
                    <a:bodyPr/>
                    <a:lstStyle/>
                    <a:p>
                      <a:pPr algn="l" fontAlgn="base"/>
                      <a:r>
                        <a:rPr lang="en-US" sz="900" b="0" i="0" u="none" strike="noStrike">
                          <a:solidFill>
                            <a:srgbClr val="000000"/>
                          </a:solidFill>
                          <a:effectLst/>
                          <a:latin typeface="Arial" panose="020B0604020202020204" pitchFamily="34" charset="0"/>
                        </a:rPr>
                        <a:t>- Constipation</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28 (56.0%)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23 (46.0%)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5 (10.0%)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723520101"/>
                  </a:ext>
                </a:extLst>
              </a:tr>
              <a:tr h="235290">
                <a:tc>
                  <a:txBody>
                    <a:bodyPr/>
                    <a:lstStyle/>
                    <a:p>
                      <a:pPr algn="l" fontAlgn="base"/>
                      <a:r>
                        <a:rPr lang="en-US" sz="900" b="0" i="0" u="none" strike="noStrike">
                          <a:solidFill>
                            <a:srgbClr val="000000"/>
                          </a:solidFill>
                          <a:effectLst/>
                          <a:latin typeface="Arial" panose="020B0604020202020204" pitchFamily="34" charset="0"/>
                        </a:rPr>
                        <a:t>- Nausea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27 (54.0%)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24 (48.0%)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3 (6.0%)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595134891"/>
                  </a:ext>
                </a:extLst>
              </a:tr>
              <a:tr h="235290">
                <a:tc>
                  <a:txBody>
                    <a:bodyPr/>
                    <a:lstStyle/>
                    <a:p>
                      <a:pPr algn="l" fontAlgn="base"/>
                      <a:r>
                        <a:rPr lang="en-US" sz="900" b="0" i="0" u="none" strike="noStrike">
                          <a:solidFill>
                            <a:srgbClr val="000000"/>
                          </a:solidFill>
                          <a:effectLst/>
                          <a:latin typeface="Arial" panose="020B0604020202020204" pitchFamily="34" charset="0"/>
                        </a:rPr>
                        <a:t>- Diarrhea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22 (44.0%)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13 (26.0%)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7 (14.0%)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573567561"/>
                  </a:ext>
                </a:extLst>
              </a:tr>
              <a:tr h="235290">
                <a:tc>
                  <a:txBody>
                    <a:bodyPr/>
                    <a:lstStyle/>
                    <a:p>
                      <a:pPr algn="l" fontAlgn="base"/>
                      <a:r>
                        <a:rPr lang="en-US" sz="900" b="0" i="0" u="none" strike="noStrike">
                          <a:solidFill>
                            <a:srgbClr val="000000"/>
                          </a:solidFill>
                          <a:effectLst/>
                          <a:latin typeface="Arial" panose="020B0604020202020204" pitchFamily="34" charset="0"/>
                        </a:rPr>
                        <a:t>- Abdominal Pain Upper</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9 (18.0%)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7 (14.0%)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833298064"/>
                  </a:ext>
                </a:extLst>
              </a:tr>
              <a:tr h="173305">
                <a:tc>
                  <a:txBody>
                    <a:bodyPr/>
                    <a:lstStyle/>
                    <a:p>
                      <a:pPr algn="l" fontAlgn="base"/>
                      <a:r>
                        <a:rPr lang="en-US" sz="900" b="0" i="0" u="none" strike="noStrike">
                          <a:solidFill>
                            <a:srgbClr val="000000"/>
                          </a:solidFill>
                          <a:effectLst/>
                          <a:latin typeface="Arial" panose="020B0604020202020204" pitchFamily="34" charset="0"/>
                        </a:rPr>
                        <a:t>- Intestinal Obstruction</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420035292"/>
                  </a:ext>
                </a:extLst>
              </a:tr>
              <a:tr h="173305">
                <a:tc>
                  <a:txBody>
                    <a:bodyPr/>
                    <a:lstStyle/>
                    <a:p>
                      <a:pPr algn="l" fontAlgn="base"/>
                      <a:r>
                        <a:rPr lang="en-US" sz="900" b="0" i="0" u="none" strike="noStrike">
                          <a:solidFill>
                            <a:srgbClr val="000000"/>
                          </a:solidFill>
                          <a:effectLst/>
                          <a:latin typeface="Arial" panose="020B0604020202020204" pitchFamily="34" charset="0"/>
                        </a:rPr>
                        <a:t>- Neutropenic Colitis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16326592"/>
                  </a:ext>
                </a:extLst>
              </a:tr>
              <a:tr h="235290">
                <a:tc>
                  <a:txBody>
                    <a:bodyPr/>
                    <a:lstStyle/>
                    <a:p>
                      <a:pPr algn="l" fontAlgn="base"/>
                      <a:r>
                        <a:rPr lang="en-GB" sz="900" b="0" i="0" u="none" strike="noStrike">
                          <a:solidFill>
                            <a:srgbClr val="000000"/>
                          </a:solidFill>
                          <a:effectLst/>
                          <a:latin typeface="Arial" panose="020B0604020202020204" pitchFamily="34" charset="0"/>
                        </a:rPr>
                        <a:t>General Disorders and Administration Site Conditions</a:t>
                      </a:r>
                      <a:r>
                        <a:rPr lang="en-GB" sz="900" b="0" i="0">
                          <a:solidFill>
                            <a:srgbClr val="000000"/>
                          </a:solidFill>
                          <a:effectLst/>
                          <a:latin typeface="Arial" panose="020B0604020202020204" pitchFamily="34" charset="0"/>
                        </a:rPr>
                        <a:t>​</a:t>
                      </a:r>
                      <a:endParaRPr lang="en-GB"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38 (76.0%)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22 (44.0%)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16 (32.0%)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8 (16.0%)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1102772066"/>
                  </a:ext>
                </a:extLst>
              </a:tr>
              <a:tr h="235290">
                <a:tc>
                  <a:txBody>
                    <a:bodyPr/>
                    <a:lstStyle/>
                    <a:p>
                      <a:pPr algn="l" fontAlgn="base"/>
                      <a:r>
                        <a:rPr lang="en-US" sz="900" b="0" i="0" u="none" strike="noStrike">
                          <a:solidFill>
                            <a:srgbClr val="000000"/>
                          </a:solidFill>
                          <a:effectLst/>
                          <a:latin typeface="Arial" panose="020B0604020202020204" pitchFamily="34" charset="0"/>
                        </a:rPr>
                        <a:t>- Asthenia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35 (70.0%)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13 (26.0%)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15 (30.0%)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7 (14.0%)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994226113"/>
                  </a:ext>
                </a:extLst>
              </a:tr>
              <a:tr h="173305">
                <a:tc>
                  <a:txBody>
                    <a:bodyPr/>
                    <a:lstStyle/>
                    <a:p>
                      <a:pPr algn="l" fontAlgn="base"/>
                      <a:r>
                        <a:rPr lang="en-US" sz="900" b="0" i="0" u="none" strike="noStrike">
                          <a:solidFill>
                            <a:srgbClr val="000000"/>
                          </a:solidFill>
                          <a:effectLst/>
                          <a:latin typeface="Arial" panose="020B0604020202020204" pitchFamily="34" charset="0"/>
                        </a:rPr>
                        <a:t>- Pain</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555817094"/>
                  </a:ext>
                </a:extLst>
              </a:tr>
              <a:tr h="235290">
                <a:tc>
                  <a:txBody>
                    <a:bodyPr/>
                    <a:lstStyle/>
                    <a:p>
                      <a:pPr algn="l" fontAlgn="base"/>
                      <a:r>
                        <a:rPr lang="en-GB" sz="900" b="0" i="0" u="none" strike="noStrike">
                          <a:solidFill>
                            <a:srgbClr val="000000"/>
                          </a:solidFill>
                          <a:effectLst/>
                          <a:latin typeface="Arial" panose="020B0604020202020204" pitchFamily="34" charset="0"/>
                        </a:rPr>
                        <a:t>Blood and Lymphatic System Disorders</a:t>
                      </a:r>
                      <a:r>
                        <a:rPr lang="en-GB" sz="900" b="0" i="0">
                          <a:solidFill>
                            <a:srgbClr val="000000"/>
                          </a:solidFill>
                          <a:effectLst/>
                          <a:latin typeface="Arial" panose="020B0604020202020204" pitchFamily="34" charset="0"/>
                        </a:rPr>
                        <a:t>​</a:t>
                      </a:r>
                      <a:endParaRPr lang="en-GB"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32 (64.0%)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18 (36.0%)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10 (20.0%)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13 (26.0%)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3478245485"/>
                  </a:ext>
                </a:extLst>
              </a:tr>
              <a:tr h="235290">
                <a:tc>
                  <a:txBody>
                    <a:bodyPr/>
                    <a:lstStyle/>
                    <a:p>
                      <a:pPr algn="l" fontAlgn="base"/>
                      <a:r>
                        <a:rPr lang="en-US" sz="900" b="0" i="0" u="none" strike="noStrike">
                          <a:solidFill>
                            <a:srgbClr val="000000"/>
                          </a:solidFill>
                          <a:effectLst/>
                          <a:latin typeface="Arial" panose="020B0604020202020204" pitchFamily="34" charset="0"/>
                        </a:rPr>
                        <a:t>-Anemia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24 (48.0%)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15 (30.0%)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7 (14.0%)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200305075"/>
                  </a:ext>
                </a:extLst>
              </a:tr>
              <a:tr h="235290">
                <a:tc>
                  <a:txBody>
                    <a:bodyPr/>
                    <a:lstStyle/>
                    <a:p>
                      <a:pPr algn="l" fontAlgn="base"/>
                      <a:r>
                        <a:rPr lang="en-US" sz="900" b="0" i="0" u="none" strike="noStrike">
                          <a:solidFill>
                            <a:srgbClr val="000000"/>
                          </a:solidFill>
                          <a:effectLst/>
                          <a:latin typeface="Arial" panose="020B0604020202020204" pitchFamily="34" charset="0"/>
                        </a:rPr>
                        <a:t>-Neutropenia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21 (42.0%)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4 (8.0%)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5 (10.0%)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12 (24.0%)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352567514"/>
                  </a:ext>
                </a:extLst>
              </a:tr>
              <a:tr h="235290">
                <a:tc>
                  <a:txBody>
                    <a:bodyPr/>
                    <a:lstStyle/>
                    <a:p>
                      <a:pPr algn="l" fontAlgn="base"/>
                      <a:r>
                        <a:rPr lang="en-US" sz="900" b="0" i="0" u="none" strike="noStrike">
                          <a:solidFill>
                            <a:srgbClr val="000000"/>
                          </a:solidFill>
                          <a:effectLst/>
                          <a:latin typeface="Arial" panose="020B0604020202020204" pitchFamily="34" charset="0"/>
                        </a:rPr>
                        <a:t>Infections and Infestations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23 (46.0%)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16 (32.0%)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8 (16.0%)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3994463754"/>
                  </a:ext>
                </a:extLst>
              </a:tr>
              <a:tr h="173305">
                <a:tc>
                  <a:txBody>
                    <a:bodyPr/>
                    <a:lstStyle/>
                    <a:p>
                      <a:pPr algn="l" fontAlgn="base"/>
                      <a:r>
                        <a:rPr lang="en-US" sz="900" b="0" i="0" u="none" strike="noStrike">
                          <a:solidFill>
                            <a:srgbClr val="000000"/>
                          </a:solidFill>
                          <a:effectLst/>
                          <a:latin typeface="Arial" panose="020B0604020202020204" pitchFamily="34" charset="0"/>
                        </a:rPr>
                        <a:t>- Acute Pyelonephritis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273939003"/>
                  </a:ext>
                </a:extLst>
              </a:tr>
              <a:tr h="235290">
                <a:tc>
                  <a:txBody>
                    <a:bodyPr/>
                    <a:lstStyle/>
                    <a:p>
                      <a:pPr algn="l" fontAlgn="base"/>
                      <a:r>
                        <a:rPr lang="en-GB" sz="900" b="0" i="0" u="none" strike="noStrike">
                          <a:solidFill>
                            <a:srgbClr val="000000"/>
                          </a:solidFill>
                          <a:effectLst/>
                          <a:latin typeface="Arial" panose="020B0604020202020204" pitchFamily="34" charset="0"/>
                        </a:rPr>
                        <a:t>Skin and Subcutaneous Tissue Disorders</a:t>
                      </a:r>
                      <a:r>
                        <a:rPr lang="en-GB" sz="900" b="0" i="0">
                          <a:solidFill>
                            <a:srgbClr val="000000"/>
                          </a:solidFill>
                          <a:effectLst/>
                          <a:latin typeface="Arial" panose="020B0604020202020204" pitchFamily="34" charset="0"/>
                        </a:rPr>
                        <a:t>​</a:t>
                      </a:r>
                      <a:endParaRPr lang="en-GB"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30 (60.0%)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17 (34.0%)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16 (32.0%)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5 (10.0%)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195448520"/>
                  </a:ext>
                </a:extLst>
              </a:tr>
              <a:tr h="235290">
                <a:tc>
                  <a:txBody>
                    <a:bodyPr/>
                    <a:lstStyle/>
                    <a:p>
                      <a:pPr algn="l" fontAlgn="base"/>
                      <a:r>
                        <a:rPr lang="en-US" sz="900" b="0" i="0" u="none" strike="noStrike">
                          <a:solidFill>
                            <a:srgbClr val="000000"/>
                          </a:solidFill>
                          <a:effectLst/>
                          <a:latin typeface="Arial" panose="020B0604020202020204" pitchFamily="34" charset="0"/>
                        </a:rPr>
                        <a:t>- Alopecia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20 (40.0%)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14 (28.0%)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4 (8.0%)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359939495"/>
                  </a:ext>
                </a:extLst>
              </a:tr>
              <a:tr h="173305">
                <a:tc>
                  <a:txBody>
                    <a:bodyPr/>
                    <a:lstStyle/>
                    <a:p>
                      <a:pPr algn="l" fontAlgn="base"/>
                      <a:r>
                        <a:rPr lang="en-US" sz="900" b="0" i="0" u="none" strike="noStrike">
                          <a:solidFill>
                            <a:srgbClr val="000000"/>
                          </a:solidFill>
                          <a:effectLst/>
                          <a:latin typeface="Arial" panose="020B0604020202020204" pitchFamily="34" charset="0"/>
                        </a:rPr>
                        <a:t>- Urticaria</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397991807"/>
                  </a:ext>
                </a:extLst>
              </a:tr>
              <a:tr h="235290">
                <a:tc>
                  <a:txBody>
                    <a:bodyPr/>
                    <a:lstStyle/>
                    <a:p>
                      <a:pPr algn="l" fontAlgn="base"/>
                      <a:r>
                        <a:rPr lang="en-US" sz="900" b="0" i="0" u="none" strike="noStrike">
                          <a:solidFill>
                            <a:srgbClr val="000000"/>
                          </a:solidFill>
                          <a:effectLst/>
                          <a:latin typeface="Arial" panose="020B0604020202020204" pitchFamily="34" charset="0"/>
                        </a:rPr>
                        <a:t>Investigations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14 (28.0%)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13 (26.0%)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1284"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3536446239"/>
                  </a:ext>
                </a:extLst>
              </a:tr>
              <a:tr h="173305">
                <a:tc>
                  <a:txBody>
                    <a:bodyPr/>
                    <a:lstStyle/>
                    <a:p>
                      <a:pPr algn="l" fontAlgn="base"/>
                      <a:r>
                        <a:rPr lang="en-US" sz="900" b="0" i="0" u="none" strike="noStrike">
                          <a:solidFill>
                            <a:srgbClr val="000000"/>
                          </a:solidFill>
                          <a:effectLst/>
                          <a:latin typeface="Arial" panose="020B0604020202020204" pitchFamily="34" charset="0"/>
                        </a:rPr>
                        <a:t>- Increased Gamma-Glutamyltransferase</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6 (12.0%)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4 (8.0%)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2 (4.0%)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1284"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063687513"/>
                  </a:ext>
                </a:extLst>
              </a:tr>
              <a:tr h="173305">
                <a:tc>
                  <a:txBody>
                    <a:bodyPr/>
                    <a:lstStyle/>
                    <a:p>
                      <a:pPr algn="l" fontAlgn="base"/>
                      <a:r>
                        <a:rPr lang="en-US" sz="900" b="0" i="0" u="none" strike="noStrike">
                          <a:solidFill>
                            <a:srgbClr val="000000"/>
                          </a:solidFill>
                          <a:effectLst/>
                          <a:latin typeface="Arial" panose="020B0604020202020204" pitchFamily="34" charset="0"/>
                        </a:rPr>
                        <a:t>Hepatobiliary Disorders</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2700"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5 (10.0%)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3 (6.0%)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ED2"/>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ED2"/>
                    </a:solidFill>
                  </a:tcPr>
                </a:tc>
                <a:extLst>
                  <a:ext uri="{0D108BD9-81ED-4DB2-BD59-A6C34878D82A}">
                    <a16:rowId xmlns:a16="http://schemas.microsoft.com/office/drawing/2014/main" val="3224535139"/>
                  </a:ext>
                </a:extLst>
              </a:tr>
              <a:tr h="173305">
                <a:tc>
                  <a:txBody>
                    <a:bodyPr/>
                    <a:lstStyle/>
                    <a:p>
                      <a:pPr algn="l" fontAlgn="base"/>
                      <a:r>
                        <a:rPr lang="en-US" sz="900" b="0" i="0" u="none" strike="noStrike">
                          <a:solidFill>
                            <a:srgbClr val="000000"/>
                          </a:solidFill>
                          <a:effectLst/>
                          <a:latin typeface="Arial" panose="020B0604020202020204" pitchFamily="34" charset="0"/>
                        </a:rPr>
                        <a:t>- Hepatic Failure</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2700"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0 (0.0%)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1284"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fontAlgn="base"/>
                      <a:r>
                        <a:rPr lang="en-US" sz="900" b="0" i="0" u="none" strike="noStrike">
                          <a:solidFill>
                            <a:srgbClr val="000000"/>
                          </a:solidFill>
                          <a:effectLst/>
                          <a:latin typeface="Arial" panose="020B0604020202020204" pitchFamily="34" charset="0"/>
                        </a:rPr>
                        <a:t>1 (2.0%)</a:t>
                      </a:r>
                      <a:r>
                        <a:rPr lang="en-US" sz="900" b="0" i="0">
                          <a:solidFill>
                            <a:srgbClr val="000000"/>
                          </a:solidFill>
                          <a:effectLst/>
                          <a:latin typeface="Arial" panose="020B0604020202020204" pitchFamily="34" charset="0"/>
                        </a:rPr>
                        <a:t>​</a:t>
                      </a:r>
                      <a:endParaRPr lang="en-US" sz="1600" b="0" i="0">
                        <a:solidFill>
                          <a:srgbClr val="000000"/>
                        </a:solidFill>
                        <a:effectLst/>
                      </a:endParaRPr>
                    </a:p>
                  </a:txBody>
                  <a:tcPr marL="56205" marR="56205" marT="28103" marB="28103">
                    <a:lnL w="11284"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132946475"/>
                  </a:ext>
                </a:extLst>
              </a:tr>
            </a:tbl>
          </a:graphicData>
        </a:graphic>
      </p:graphicFrame>
      <p:sp>
        <p:nvSpPr>
          <p:cNvPr id="7" name="Rectangle 1">
            <a:extLst>
              <a:ext uri="{FF2B5EF4-FFF2-40B4-BE49-F238E27FC236}">
                <a16:creationId xmlns:a16="http://schemas.microsoft.com/office/drawing/2014/main" id="{4447EE56-56DA-6C1F-7987-925E9EF9DC27}"/>
              </a:ext>
            </a:extLst>
          </p:cNvPr>
          <p:cNvSpPr>
            <a:spLocks noChangeArrowheads="1"/>
          </p:cNvSpPr>
          <p:nvPr/>
        </p:nvSpPr>
        <p:spPr bwMode="auto">
          <a:xfrm>
            <a:off x="3507235" y="972532"/>
            <a:ext cx="2785334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6419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BD8E04B6-D3CF-455F-3BA3-1B2CA4C171FE}"/>
              </a:ext>
            </a:extLst>
          </p:cNvPr>
          <p:cNvSpPr>
            <a:spLocks noGrp="1"/>
          </p:cNvSpPr>
          <p:nvPr/>
        </p:nvSpPr>
        <p:spPr>
          <a:xfrm>
            <a:off x="156594" y="-6310"/>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Conclusions</a:t>
            </a:r>
            <a:r>
              <a:rPr kumimoji="0" lang="en-US" sz="4400" b="1" i="0" u="none" strike="noStrike" kern="800" cap="none" spc="0" normalizeH="0" baseline="30000" noProof="0">
                <a:ln>
                  <a:noFill/>
                </a:ln>
                <a:solidFill>
                  <a:srgbClr val="203661"/>
                </a:solidFill>
                <a:effectLst/>
                <a:uLnTx/>
                <a:uFillTx/>
                <a:latin typeface="Trebuchet MS"/>
                <a:ea typeface="+mj-ea"/>
              </a:rPr>
              <a:t>1</a:t>
            </a:r>
            <a:endParaRPr kumimoji="0" lang="en-IE" sz="4400" b="1" i="0" u="none" strike="noStrike" kern="800" cap="none" spc="0" normalizeH="0" baseline="30000" noProof="0">
              <a:ln>
                <a:noFill/>
              </a:ln>
              <a:solidFill>
                <a:srgbClr val="203661"/>
              </a:solidFill>
              <a:effectLst/>
              <a:uLnTx/>
              <a:uFillTx/>
              <a:latin typeface="Trebuchet MS"/>
              <a:ea typeface="+mj-ea"/>
            </a:endParaRPr>
          </a:p>
        </p:txBody>
      </p:sp>
      <p:sp>
        <p:nvSpPr>
          <p:cNvPr id="4" name="TextBox 3">
            <a:extLst>
              <a:ext uri="{FF2B5EF4-FFF2-40B4-BE49-F238E27FC236}">
                <a16:creationId xmlns:a16="http://schemas.microsoft.com/office/drawing/2014/main" id="{34AFB271-8387-FA51-DC21-3CF279296323}"/>
              </a:ext>
            </a:extLst>
          </p:cNvPr>
          <p:cNvSpPr txBox="1"/>
          <p:nvPr/>
        </p:nvSpPr>
        <p:spPr>
          <a:xfrm>
            <a:off x="156594" y="6195524"/>
            <a:ext cx="933959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G3, Grade 3; G-CSF, Granulocyte Colony-Stimulating Factor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Pérez-García et. al., 2024. Efficacy analysis and updated safety from the phase 2 PRIMED study of prophylactic granulocyte-colony stimulating factor (G-CSF) and loperamide for patients with HER2-negative advanced breast cancer treated with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Presented at SABCS 2024 #P1-02-06.</a:t>
            </a:r>
          </a:p>
        </p:txBody>
      </p:sp>
      <p:sp>
        <p:nvSpPr>
          <p:cNvPr id="5" name="TextBox 4">
            <a:extLst>
              <a:ext uri="{FF2B5EF4-FFF2-40B4-BE49-F238E27FC236}">
                <a16:creationId xmlns:a16="http://schemas.microsoft.com/office/drawing/2014/main" id="{6EB1FE26-0F53-A54E-92F1-73CBFF241D74}"/>
              </a:ext>
            </a:extLst>
          </p:cNvPr>
          <p:cNvSpPr txBox="1"/>
          <p:nvPr/>
        </p:nvSpPr>
        <p:spPr>
          <a:xfrm>
            <a:off x="411923" y="1200727"/>
            <a:ext cx="10972800"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The efficacy results of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sacituzumab</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govitecan</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in the PRIMED study are consistent with previously reported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PRIMED had lower rates of all grade and ≥G3 neutropenia and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compared to the ASCENT and TROPICS-02 trials, with fewer dose reductions and treatment interruptions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G-CSF and loperamide should be considered as primary prophylactic treatment for patients receiving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sacituzumab</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govitecan</a:t>
            </a:r>
            <a:endPar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66274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SE-TRO-0249 Date of preparation Sept 2026</a:t>
            </a:r>
          </a:p>
        </p:txBody>
      </p:sp>
      <p:sp>
        <p:nvSpPr>
          <p:cNvPr id="4" name="TextBox 3">
            <a:extLst>
              <a:ext uri="{FF2B5EF4-FFF2-40B4-BE49-F238E27FC236}">
                <a16:creationId xmlns:a16="http://schemas.microsoft.com/office/drawing/2014/main" id="{F9D703F8-EE18-CA16-EBF6-790F20271A5D}"/>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3215305029"/>
      </p:ext>
    </p:extLst>
  </p:cSld>
  <p:clrMapOvr>
    <a:masterClrMapping/>
  </p:clrMapOvr>
</p:sld>
</file>

<file path=ppt/theme/theme1.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TotalTime>
  <Words>4008</Words>
  <Application>Microsoft Macintosh PowerPoint</Application>
  <PresentationFormat>Widescreen</PresentationFormat>
  <Paragraphs>529</Paragraphs>
  <Slides>13</Slides>
  <Notes>11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13</vt:i4>
      </vt:variant>
    </vt:vector>
  </HeadingPairs>
  <TitlesOfParts>
    <vt:vector size="26" baseType="lpstr">
      <vt:lpstr>Apple Symbols</vt:lpstr>
      <vt:lpstr>Aptos</vt:lpstr>
      <vt:lpstr>Arial</vt:lpstr>
      <vt:lpstr>Arial,Sans-Serif</vt:lpstr>
      <vt:lpstr>Calibri</vt:lpstr>
      <vt:lpstr>Century Gothic</vt:lpstr>
      <vt:lpstr>Georgia</vt:lpstr>
      <vt:lpstr>Monaco</vt:lpstr>
      <vt:lpstr>System Font Regular</vt:lpstr>
      <vt:lpstr>Times New Roman</vt:lpstr>
      <vt:lpstr>Trebuchet MS</vt:lpstr>
      <vt:lpstr>Gilead and Kite Oncology Template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Söderholm</dc:creator>
  <cp:lastModifiedBy>Jonas Söderholm</cp:lastModifiedBy>
  <cp:revision>1</cp:revision>
  <dcterms:created xsi:type="dcterms:W3CDTF">2025-04-16T14:00:55Z</dcterms:created>
  <dcterms:modified xsi:type="dcterms:W3CDTF">2026-09-09T14:15:56Z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2025-04-16T14:07:10Z</vt:lpwstr>
  </property>
  <property fmtid="{D5CDD505-2E9C-101B-9397-08002B2CF9AE}" pid="4" name="MSIP_Label_418c1083-8924-401d-97ae-40f5eed0fcd8_Method">
    <vt:lpwstr>Standard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7b15c31d-e7e2-45b0-be71-f8b1ad341628</vt:lpwstr>
  </property>
  <property fmtid="{D5CDD505-2E9C-101B-9397-08002B2CF9AE}" pid="8" name="MSIP_Label_418c1083-8924-401d-97ae-40f5eed0fcd8_ContentBits">
    <vt:lpwstr>0</vt:lpwstr>
  </property>
  <property fmtid="{D5CDD505-2E9C-101B-9397-08002B2CF9AE}" pid="9" name="MSIP_Label_418c1083-8924-401d-97ae-40f5eed0fcd8_Tag">
    <vt:lpwstr>50, 3, 0, 1</vt:lpwstr>
  </property>
</Properties>
</file>